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3"/>
  </p:notesMasterIdLst>
  <p:handoutMasterIdLst>
    <p:handoutMasterId r:id="rId34"/>
  </p:handoutMasterIdLst>
  <p:sldIdLst>
    <p:sldId id="257" r:id="rId2"/>
    <p:sldId id="259" r:id="rId3"/>
    <p:sldId id="279" r:id="rId4"/>
    <p:sldId id="276" r:id="rId5"/>
    <p:sldId id="292" r:id="rId6"/>
    <p:sldId id="293" r:id="rId7"/>
    <p:sldId id="294" r:id="rId8"/>
    <p:sldId id="277" r:id="rId9"/>
    <p:sldId id="280" r:id="rId10"/>
    <p:sldId id="262" r:id="rId11"/>
    <p:sldId id="291" r:id="rId12"/>
    <p:sldId id="261" r:id="rId13"/>
    <p:sldId id="271" r:id="rId14"/>
    <p:sldId id="283" r:id="rId15"/>
    <p:sldId id="296" r:id="rId16"/>
    <p:sldId id="297" r:id="rId17"/>
    <p:sldId id="272" r:id="rId18"/>
    <p:sldId id="284" r:id="rId19"/>
    <p:sldId id="298" r:id="rId20"/>
    <p:sldId id="273" r:id="rId21"/>
    <p:sldId id="285" r:id="rId22"/>
    <p:sldId id="286" r:id="rId23"/>
    <p:sldId id="287" r:id="rId24"/>
    <p:sldId id="299" r:id="rId25"/>
    <p:sldId id="274" r:id="rId26"/>
    <p:sldId id="288" r:id="rId27"/>
    <p:sldId id="275" r:id="rId28"/>
    <p:sldId id="289" r:id="rId29"/>
    <p:sldId id="270" r:id="rId30"/>
    <p:sldId id="290" r:id="rId31"/>
    <p:sldId id="278" r:id="rId3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сения Акимова" initials="КА" lastIdx="1" clrIdx="0">
    <p:extLst>
      <p:ext uri="{19B8F6BF-5375-455C-9EA6-DF929625EA0E}">
        <p15:presenceInfo xmlns="" xmlns:p15="http://schemas.microsoft.com/office/powerpoint/2012/main" userId="646e175f3c510f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8D233"/>
    <a:srgbClr val="3488A0"/>
    <a:srgbClr val="344529"/>
    <a:srgbClr val="2B3922"/>
    <a:srgbClr val="2E3722"/>
    <a:srgbClr val="FCF7F1"/>
    <a:srgbClr val="5CC6D6"/>
    <a:srgbClr val="F8D22F"/>
    <a:srgbClr val="F03F2B"/>
    <a:srgbClr val="57903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3T17:42:23.795" idx="1">
    <p:pos x="10" y="10"/>
    <p:text/>
    <p:extLst>
      <p:ext uri="{C676402C-5697-4E1C-873F-D02D1690AC5C}">
        <p15:threadingInfo xmlns=""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pPr rtl="0"/>
              <a:t>27.01.2022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06E9A3-1561-45B7-908B-DACC52528ABB}" type="datetime1">
              <a:rPr lang="ru-RU" smtClean="0"/>
              <a:pPr rtl="0"/>
              <a:t>27.01.2022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92B999-6CB2-48D4-8AF6-3D1A5D13436B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52C98DB-1092-48C4-AD4E-BD3E9D2E2345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pPr rtl="0"/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2CE4EA-3B49-4A00-ADF3-7C7272A626C1}" type="datetime1">
              <a:rPr lang="ru-RU" smtClean="0"/>
              <a:pPr rtl="0"/>
              <a:t>27.01.2022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3090412-2DE5-405A-816E-F08FB54EB168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60D38F-E364-4ED4-9BF4-D7F00FFBE76A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83FEFD-AB08-4CB5-AE4D-2F6B12D8E3B0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BEA1583-5CEF-4E36-A7FC-D34B7E954D76}" type="datetime1">
              <a:rPr lang="ru-RU" smtClean="0"/>
              <a:pPr rtl="0"/>
              <a:t>27.01.2022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dissolve/>
  </p:transition>
  <p:hf sldNum="0" hdr="0" ftr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vmaker.tw/archives/27069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1"/>
          <a:stretch/>
        </p:blipFill>
        <p:spPr>
          <a:xfrm>
            <a:off x="-138023" y="241551"/>
            <a:ext cx="12191979" cy="6857990"/>
          </a:xfrm>
          <a:prstGeom prst="rect">
            <a:avLst/>
          </a:prstGeom>
        </p:spPr>
      </p:pic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299" y="2122098"/>
            <a:ext cx="4775075" cy="1864268"/>
          </a:xfrm>
          <a:solidFill>
            <a:srgbClr val="B8D23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r>
              <a:rPr lang="ru-RU" sz="2200" dirty="0" smtClean="0">
                <a:solidFill>
                  <a:srgbClr val="0070C0"/>
                </a:solidFill>
              </a:rPr>
              <a:t>Использование </a:t>
            </a:r>
            <a:r>
              <a:rPr lang="en-US" sz="2200" dirty="0" smtClean="0">
                <a:solidFill>
                  <a:srgbClr val="0070C0"/>
                </a:solidFill>
              </a:rPr>
              <a:t>STEM-</a:t>
            </a:r>
            <a:r>
              <a:rPr lang="ru-RU" sz="2200" dirty="0" smtClean="0">
                <a:solidFill>
                  <a:srgbClr val="0070C0"/>
                </a:solidFill>
              </a:rPr>
              <a:t>технологий в </a:t>
            </a:r>
            <a:r>
              <a:rPr lang="ru-RU" sz="2200" dirty="0" smtClean="0">
                <a:solidFill>
                  <a:srgbClr val="0070C0"/>
                </a:solidFill>
              </a:rPr>
              <a:t>МБДОУ «Детский сад №3 «Светлячок»»</a:t>
            </a:r>
            <a:r>
              <a:rPr lang="ru-RU" sz="4400" dirty="0" smtClean="0">
                <a:solidFill>
                  <a:schemeClr val="tx1"/>
                </a:solidFill>
              </a:rPr>
              <a:t/>
            </a:r>
            <a:br>
              <a:rPr lang="ru-RU" sz="4400" dirty="0" smtClean="0">
                <a:solidFill>
                  <a:schemeClr val="tx1"/>
                </a:solidFill>
              </a:rPr>
            </a:b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791672"/>
          </a:xfrm>
        </p:spPr>
        <p:txBody>
          <a:bodyPr rtlCol="0">
            <a:noAutofit/>
          </a:bodyPr>
          <a:lstStyle/>
          <a:p>
            <a:pPr rtl="0">
              <a:spcAft>
                <a:spcPts val="600"/>
              </a:spcAft>
            </a:pPr>
            <a:endParaRPr lang="ru-RU" sz="2400" dirty="0" smtClean="0">
              <a:solidFill>
                <a:schemeClr val="tx1"/>
              </a:solidFill>
            </a:endParaRPr>
          </a:p>
          <a:p>
            <a:pPr rtl="0">
              <a:spcAft>
                <a:spcPts val="600"/>
              </a:spcAft>
            </a:pPr>
            <a:endParaRPr lang="ru-RU" dirty="0" smtClean="0">
              <a:solidFill>
                <a:schemeClr val="tx1"/>
              </a:solidFill>
            </a:endParaRPr>
          </a:p>
          <a:p>
            <a:pPr rtl="0">
              <a:spcAft>
                <a:spcPts val="600"/>
              </a:spcAft>
            </a:pPr>
            <a:endParaRPr lang="ru-RU" sz="2400" dirty="0" smtClean="0">
              <a:solidFill>
                <a:srgbClr val="FFFF00"/>
              </a:solidFill>
            </a:endParaRPr>
          </a:p>
          <a:p>
            <a:pPr rtl="0">
              <a:spcAft>
                <a:spcPts val="600"/>
              </a:spcAft>
            </a:pPr>
            <a:endParaRPr lang="ru-RU" dirty="0" smtClean="0">
              <a:solidFill>
                <a:srgbClr val="FFFF00"/>
              </a:solidFill>
            </a:endParaRPr>
          </a:p>
          <a:p>
            <a:pPr rtl="0">
              <a:spcAft>
                <a:spcPts val="600"/>
              </a:spcAft>
            </a:pPr>
            <a:endParaRPr lang="ru-RU" sz="2400" dirty="0" smtClean="0">
              <a:solidFill>
                <a:srgbClr val="FFFF00"/>
              </a:solidFill>
            </a:endParaRPr>
          </a:p>
          <a:p>
            <a:pPr rtl="0">
              <a:spcAft>
                <a:spcPts val="600"/>
              </a:spcAft>
            </a:pPr>
            <a:endParaRPr lang="ru-RU" sz="2400" dirty="0" smtClean="0">
              <a:solidFill>
                <a:srgbClr val="FFFF00"/>
              </a:solidFill>
            </a:endParaRPr>
          </a:p>
          <a:p>
            <a:pPr rtl="0">
              <a:spcAft>
                <a:spcPts val="600"/>
              </a:spcAft>
            </a:pPr>
            <a:endParaRPr lang="ru-RU" dirty="0" smtClean="0">
              <a:solidFill>
                <a:srgbClr val="FFFF00"/>
              </a:solidFill>
            </a:endParaRPr>
          </a:p>
          <a:p>
            <a:pPr rtl="0">
              <a:spcAft>
                <a:spcPts val="600"/>
              </a:spcAft>
            </a:pPr>
            <a:r>
              <a:rPr lang="ru-RU" sz="2400" dirty="0" smtClean="0">
                <a:solidFill>
                  <a:srgbClr val="FFFF00"/>
                </a:solidFill>
              </a:rPr>
              <a:t>Подготовил: воспитатель </a:t>
            </a:r>
            <a:r>
              <a:rPr lang="ru-RU" sz="2400" dirty="0" err="1" smtClean="0">
                <a:solidFill>
                  <a:srgbClr val="FFFF00"/>
                </a:solidFill>
              </a:rPr>
              <a:t>Уряднова</a:t>
            </a:r>
            <a:r>
              <a:rPr lang="ru-RU" sz="2400" dirty="0" smtClean="0">
                <a:solidFill>
                  <a:srgbClr val="FFFF00"/>
                </a:solidFill>
              </a:rPr>
              <a:t> В.М.</a:t>
            </a:r>
            <a:endParaRPr lang="ru" sz="2400" dirty="0">
              <a:solidFill>
                <a:srgbClr val="FFFF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45057" y="353683"/>
            <a:ext cx="11516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«Детский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сад 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3 «Светлячок» города Алатыря Чувашской Республики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B35C86-0365-49FA-A18F-99696DFA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i="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«Экспериментирование с живой и неживой природой».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5FF4A0-BF68-42B0-904F-B532A50351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позволяет организовать знакомство детей со свойствами воды, воздуха, объектов неживой и живой природы, оптическими явлениями.</a:t>
            </a:r>
          </a:p>
          <a:p>
            <a:pPr algn="just"/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Набор экспериментов, предложенных в модуле, поможет увлечь детей изучением самых разных свойств окружающего мира.</a:t>
            </a:r>
          </a:p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40DBE432-5FE6-4554-A084-BF9266A93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774" y="1890423"/>
            <a:ext cx="5734851" cy="4143954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47F11FE-DAEF-42A8-8290-96397940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95853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462809-9876-4D7F-82A5-9938B471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63" y="649224"/>
            <a:ext cx="10058400" cy="1371600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можно разделить на темы: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AAA77E7-4439-4AC5-ACF9-CA67D848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526" y="2182645"/>
            <a:ext cx="10058400" cy="384962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воды;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песка, глины, камней и почвы;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воздуха;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света и тени;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Магнетизм и электричество;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Элементарная физика и химия;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растений;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животных.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1C8B68-64D6-446F-B3EB-22F3C1E6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  <p:pic>
        <p:nvPicPr>
          <p:cNvPr id="5" name="Picture 2" descr="C:\Users\home-pc\Desktop\ФОТО СТЕЕМ\20220124_141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507255" y="1980058"/>
            <a:ext cx="5005651" cy="3754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533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0890" y="454611"/>
            <a:ext cx="4760403" cy="357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8DF827D-E7F8-41DA-88BD-D56CD421C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34400" y="-75438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599068" y="-8289525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2751" y="550416"/>
            <a:ext cx="4021585" cy="301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7794" y="3505567"/>
            <a:ext cx="3847977" cy="288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0100" y="3524434"/>
            <a:ext cx="2848983" cy="321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C:\Users\home-pc\Desktop\ФОТО СТЕЕМ\20220124_1052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28" y="4332810"/>
            <a:ext cx="3154532" cy="2365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24684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462809-9876-4D7F-82A5-9938B471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513" y="649224"/>
            <a:ext cx="9613050" cy="116232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воды;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AAA77E7-4439-4AC5-ACF9-CA67D848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526" y="2182645"/>
            <a:ext cx="10058400" cy="3849624"/>
          </a:xfrm>
        </p:spPr>
        <p:txBody>
          <a:bodyPr>
            <a:noAutofit/>
          </a:bodyPr>
          <a:lstStyle/>
          <a:p>
            <a:pPr lvl="7" indent="-342900">
              <a:buFont typeface="+mj-lt"/>
              <a:buAutoNum type="arabicPeriod"/>
            </a:pPr>
            <a:r>
              <a:rPr lang="ru-RU" sz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воды;</a:t>
            </a:r>
          </a:p>
          <a:p>
            <a:pPr lvl="4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1C8B68-64D6-446F-B3EB-22F3C1E6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5811" y="965405"/>
            <a:ext cx="3148642" cy="236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home-pc\Desktop\ФОТО СТЕЕМ\20220124_115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34400" y="-7543800"/>
            <a:ext cx="2880000" cy="2160000"/>
          </a:xfrm>
          <a:prstGeom prst="rect">
            <a:avLst/>
          </a:prstGeom>
          <a:noFill/>
        </p:spPr>
      </p:pic>
      <p:pic>
        <p:nvPicPr>
          <p:cNvPr id="9" name="Picture 3" descr="C:\Users\home-pc\Desktop\ФОТО СТЕЕМ\20220124_115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3572" y="1666275"/>
            <a:ext cx="3589538" cy="2692154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0664" y="1438183"/>
            <a:ext cx="3719743" cy="278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5456" y="3852908"/>
            <a:ext cx="3391945" cy="254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5533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Магнетизм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86" y="1070413"/>
            <a:ext cx="4203919" cy="315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4696" y="1069926"/>
            <a:ext cx="3339594" cy="250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C:\Users\home-pc\Desktop\ФОТО СТЕЕМ\20220124_121847(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534400" y="-7543800"/>
            <a:ext cx="2880000" cy="2160000"/>
          </a:xfrm>
          <a:prstGeom prst="rect">
            <a:avLst/>
          </a:prstGeom>
          <a:noFill/>
        </p:spPr>
      </p:pic>
      <p:pic>
        <p:nvPicPr>
          <p:cNvPr id="13" name="Picture 4" descr="C:\Users\home-pc\Desktop\ФОТО СТЕЕМ\20220124_121847(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1662" y="1106983"/>
            <a:ext cx="3810338" cy="2857754"/>
          </a:xfrm>
          <a:prstGeom prst="rect">
            <a:avLst/>
          </a:prstGeom>
          <a:noFill/>
        </p:spPr>
      </p:pic>
      <p:pic>
        <p:nvPicPr>
          <p:cNvPr id="7173" name="Picture 5" descr="C:\Users\home-pc\Desktop\ФОТО СТЕЕМ\20220124_122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2104" y="3970537"/>
            <a:ext cx="3767092" cy="282531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свойств воздуха;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  <p:pic>
        <p:nvPicPr>
          <p:cNvPr id="8194" name="Picture 2" descr="C:\Users\home-pc\Desktop\ФОТО СТЕЕМ\20220126_101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14524" y="1457701"/>
            <a:ext cx="3863334" cy="2897501"/>
          </a:xfrm>
          <a:prstGeom prst="rect">
            <a:avLst/>
          </a:prstGeom>
          <a:noFill/>
        </p:spPr>
      </p:pic>
      <p:pic>
        <p:nvPicPr>
          <p:cNvPr id="8195" name="Picture 3" descr="C:\Users\home-pc\Desktop\ФОТО СТЕЕМ\20220126_100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66822" y="3961780"/>
            <a:ext cx="3309966" cy="2482474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5677" y="983409"/>
            <a:ext cx="2522308" cy="336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 descr="C:\Users\home-pc\Desktop\ФОТО СТЕЕМ\20220126_101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79524" y="1395714"/>
            <a:ext cx="3630041" cy="2722531"/>
          </a:xfrm>
          <a:prstGeom prst="rect">
            <a:avLst/>
          </a:prstGeom>
          <a:noFill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4981" y="2556143"/>
            <a:ext cx="3226393" cy="430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  <p:pic>
        <p:nvPicPr>
          <p:cNvPr id="9218" name="Picture 2" descr="C:\Users\home-pc\Desktop\ФОТО СТЕЕМ\20220126_102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0494" y="2041423"/>
            <a:ext cx="3978354" cy="2983766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7380" y="1552755"/>
            <a:ext cx="3476445" cy="260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2785" y="1290565"/>
            <a:ext cx="3899140" cy="292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17ACF4-F97F-4121-9BEF-5289DAB9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27" y="457200"/>
            <a:ext cx="10534073" cy="1556994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« Математическое       развитие»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624E90-BDD0-4A82-9265-7A18C58DA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165" y="2103120"/>
            <a:ext cx="5333075" cy="374904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Комплексное решение задач   математического развития с учётом  возрастных и индивидуальных особенностей детей по направлениям: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Величина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Счёт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49764E0B-2373-44FA-A0CF-AED1B320BF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40" y="1330036"/>
            <a:ext cx="6064595" cy="5070763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BDA2C0-2E8F-4080-9CD5-95752D59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23175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6728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Величина,     Форма,  Пространство,    Время,   Количество,    Счёт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10242" name="Picture 2" descr="C:\Users\home-pc\Desktop\ФОТО СТЕЕМ\20220124_124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8438" y="1737504"/>
            <a:ext cx="5588000" cy="4191000"/>
          </a:xfrm>
          <a:prstGeom prst="rect">
            <a:avLst/>
          </a:prstGeom>
          <a:noFill/>
        </p:spPr>
      </p:pic>
      <p:pic>
        <p:nvPicPr>
          <p:cNvPr id="10243" name="Picture 3" descr="C:\Users\home-pc\Desktop\ФОТО СТЕЕМ\20220125_165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1178" y="1160972"/>
            <a:ext cx="4130136" cy="3097602"/>
          </a:xfrm>
          <a:prstGeom prst="rect">
            <a:avLst/>
          </a:prstGeom>
          <a:noFill/>
        </p:spPr>
      </p:pic>
      <p:pic>
        <p:nvPicPr>
          <p:cNvPr id="10244" name="Picture 4" descr="C:\Users\home-pc\Desktop\ФОТО СТЕЕМ\20220125_164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921151" y="1740517"/>
            <a:ext cx="3577086" cy="2682815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8159" y="4497436"/>
            <a:ext cx="3147418" cy="236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12290" name="Picture 2" descr="C:\Users\home-pc\Desktop\ФОТО СТЕЕМ\20220125_1608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00924" y="2021816"/>
            <a:ext cx="4856672" cy="3642504"/>
          </a:xfrm>
          <a:prstGeom prst="rect">
            <a:avLst/>
          </a:prstGeom>
          <a:noFill/>
        </p:spPr>
      </p:pic>
      <p:pic>
        <p:nvPicPr>
          <p:cNvPr id="12291" name="Picture 3" descr="C:\Users\home-pc\Desktop\ФОТО СТЕЕМ\20220126_0841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0913" y="1298995"/>
            <a:ext cx="3926936" cy="2945202"/>
          </a:xfrm>
          <a:prstGeom prst="rect">
            <a:avLst/>
          </a:prstGeom>
          <a:noFill/>
        </p:spPr>
      </p:pic>
      <p:pic>
        <p:nvPicPr>
          <p:cNvPr id="12292" name="Picture 4" descr="C:\Users\home-pc\Desktop\ФОТО СТЕЕМ\20220126_092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505" y="1371056"/>
            <a:ext cx="3428288" cy="2571216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9289" y="4002657"/>
            <a:ext cx="3179051" cy="23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 descr="C:\Users\home-pc\Desktop\ФОТО СТЕЕМ\20220125_153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9658" y="4270666"/>
            <a:ext cx="3012489" cy="225936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2C839E-4248-400E-99C0-33C1BED6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600249"/>
            <a:ext cx="10497127" cy="1556994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highlight>
                  <a:srgbClr val="B8D23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STEAM-</a:t>
            </a:r>
            <a:r>
              <a:rPr lang="ru-RU" sz="2400" dirty="0">
                <a:highlight>
                  <a:srgbClr val="B8D23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-модульная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дошкольного образования, направленная на развитие интеллектуальных способностей в процессе познавательной деятельности и вовлечения в научно-техническое творчество.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6892D6F1-AA51-4E22-825B-FE004732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050" y="2786332"/>
            <a:ext cx="5153890" cy="3757057"/>
          </a:xfr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6609BE-2A16-48FE-A703-4D36742A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8F97049-A309-4CC6-86BD-CC6933C5CC55}"/>
              </a:ext>
            </a:extLst>
          </p:cNvPr>
          <p:cNvSpPr txBox="1"/>
          <p:nvPr/>
        </p:nvSpPr>
        <p:spPr>
          <a:xfrm>
            <a:off x="424875" y="2438400"/>
            <a:ext cx="51538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S</a:t>
            </a:r>
            <a:r>
              <a:rPr lang="en-US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 - science (</a:t>
            </a:r>
            <a:r>
              <a:rPr lang="ru-RU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естественные науки).</a:t>
            </a:r>
          </a:p>
          <a:p>
            <a:pPr algn="l"/>
            <a:r>
              <a:rPr lang="en-US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T</a:t>
            </a:r>
            <a:r>
              <a:rPr lang="en-US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 - technology (</a:t>
            </a:r>
            <a:r>
              <a:rPr lang="ru-RU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технология).</a:t>
            </a:r>
          </a:p>
          <a:p>
            <a:pPr algn="l"/>
            <a:r>
              <a:rPr lang="en-US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E</a:t>
            </a:r>
            <a:r>
              <a:rPr lang="en-US" b="1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- engineering (</a:t>
            </a:r>
            <a:r>
              <a:rPr lang="ru-RU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инженерное искусство).</a:t>
            </a:r>
          </a:p>
          <a:p>
            <a:pPr algn="l"/>
            <a:r>
              <a:rPr lang="en-US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A</a:t>
            </a:r>
            <a:r>
              <a:rPr lang="en-US" b="1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- art (</a:t>
            </a:r>
            <a:r>
              <a:rPr lang="ru-RU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творчество).</a:t>
            </a:r>
          </a:p>
          <a:p>
            <a:pPr algn="l"/>
            <a:r>
              <a:rPr lang="en-US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M</a:t>
            </a:r>
            <a:r>
              <a:rPr lang="en-US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– mathematics (</a:t>
            </a:r>
            <a:r>
              <a:rPr lang="ru-RU" b="0" i="0" dirty="0">
                <a:solidFill>
                  <a:srgbClr val="303F50"/>
                </a:solidFill>
                <a:effectLst/>
                <a:latin typeface="Verdana" panose="020B0604030504040204" pitchFamily="34" charset="0"/>
              </a:rPr>
              <a:t>математика).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D8826D5-819A-49CE-BC07-B60396C7A1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7777" y="4020038"/>
            <a:ext cx="5153890" cy="2248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F14A64-6374-4304-A18E-95615037CEC5}"/>
              </a:ext>
            </a:extLst>
          </p:cNvPr>
          <p:cNvSpPr txBox="1"/>
          <p:nvPr/>
        </p:nvSpPr>
        <p:spPr>
          <a:xfrm>
            <a:off x="8386617" y="6459020"/>
            <a:ext cx="293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4" tooltip="https://vmaker.tw/archives/27069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5" tooltip="https://creativecommons.org/licenses/by-nc-sa/3.0/"/>
              </a:rPr>
              <a:t>CC BY-SA-NC</a:t>
            </a:r>
            <a:endParaRPr lang="ru-RU" sz="900"/>
          </a:p>
        </p:txBody>
      </p:sp>
    </p:spTree>
    <p:extLst>
      <p:ext uri="{BB962C8B-B14F-4D97-AF65-F5344CB8AC3E}">
        <p14:creationId xmlns="" xmlns:p14="http://schemas.microsoft.com/office/powerpoint/2010/main" val="26329156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3B025E-1AEA-4896-BECE-94100D80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LEGO-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A0F7757-0754-4680-8ED9-8E60226635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ЛЕГО- это яркий, красочный материал, представляющий огромные возможности для поисковой, экспериментально-исследовательской деятельности ребёнка.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Конструктор стимулирует детскую фантазию, воображение, формирует моторные навыки, конструктивные способности.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способностей к техническому творчеству.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BC2DA9E7-2914-4726-87C3-F41C3D02AD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79418"/>
            <a:ext cx="5661891" cy="4635988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532864-7AA0-45AC-9603-34220E7C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792115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1720" y="3793465"/>
            <a:ext cx="3890514" cy="291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4590" y="807290"/>
            <a:ext cx="4037162" cy="302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1766" y="3694980"/>
            <a:ext cx="4010324" cy="30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home-pc\Desktop\ФОТО СТЕЕМ\20220124_072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649" y="1212180"/>
            <a:ext cx="4157708" cy="311828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600" y="17907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1866900"/>
            <a:ext cx="558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2392" y="543465"/>
            <a:ext cx="4212567" cy="561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136" y="577969"/>
            <a:ext cx="4364966" cy="581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27" y="987738"/>
            <a:ext cx="3211182" cy="428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 descr="C:\Users\home-pc\Desktop\ФОТО СТЕЕМ\20220124_161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15224" y="1447265"/>
            <a:ext cx="4476259" cy="3357194"/>
          </a:xfrm>
          <a:prstGeom prst="rect">
            <a:avLst/>
          </a:prstGeom>
          <a:noFill/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489" y="902933"/>
            <a:ext cx="3921464" cy="294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1193" y="4037162"/>
            <a:ext cx="3666226" cy="274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01B216-68E3-4407-968B-7A337FC9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« Робототехника»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49724B-ECD7-4231-AE09-86F7F87568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робототехнического конструирования;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организацию движения роботов познание основ механики и базовых электронных компонентов;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Понятие, что такое «Алгоритм»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первого опыта программирования, моделирования.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85C31C22-1AB3-4C74-8B7B-F555D16A36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25" y="2014194"/>
            <a:ext cx="5250584" cy="3837965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9E28AD8-3EE3-4D3D-8D69-783B2000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23337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7946" y="0"/>
            <a:ext cx="4669767" cy="35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414" y="115736"/>
            <a:ext cx="4484778" cy="34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917" y="3786995"/>
            <a:ext cx="3956650" cy="296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home-pc\Desktop\ФОТО СТЕЕМ\20220124_065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604618" y="4063666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CFC7A6-984E-47CD-82F4-305E355A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Робот </a:t>
            </a:r>
            <a:r>
              <a:rPr lang="en-US" dirty="0"/>
              <a:t>BEE-Bot </a:t>
            </a:r>
            <a:r>
              <a:rPr lang="ru-RU" dirty="0"/>
              <a:t>умная пчела.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15C658E7-91F9-46EB-A981-3AD554904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5" y="2209800"/>
            <a:ext cx="4667250" cy="3505200"/>
          </a:xfrm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C731E8AE-41F1-4278-8CBA-0438142C57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73" y="2228453"/>
            <a:ext cx="4909127" cy="3590456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8A574B5-1ECE-4A2C-B8EA-4FCC9264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88520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14338" name="Picture 2" descr="C:\Users\home-pc\Desktop\ФОТО СТЕЕМ\20220124_114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509" y="1401073"/>
            <a:ext cx="3872302" cy="2904227"/>
          </a:xfrm>
          <a:prstGeom prst="rect">
            <a:avLst/>
          </a:prstGeom>
          <a:noFill/>
        </p:spPr>
      </p:pic>
      <p:pic>
        <p:nvPicPr>
          <p:cNvPr id="14339" name="Picture 3" descr="C:\Users\home-pc\Desktop\ФОТО СТЕЕМ\20220124_1143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044" y="1307621"/>
            <a:ext cx="4354423" cy="3265817"/>
          </a:xfrm>
          <a:prstGeom prst="rect">
            <a:avLst/>
          </a:prstGeom>
          <a:noFill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2188" y="903593"/>
            <a:ext cx="2659811" cy="354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24785E-2482-4405-85E1-7485F7F1B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«Мультстудия « Я творю мир»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6E6367-23B1-4B4E-9735-29AE22B67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945" y="2228452"/>
            <a:ext cx="5310910" cy="4172348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ИКТ (информационно-коммуникационных технологий) и цифровых технологий;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медийных технологий;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продуктивной деятельности на основе синтеза художественного и технического творчества.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CBA6669C-EE89-487F-82A8-998D069CFC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75" y="1881187"/>
            <a:ext cx="5734050" cy="4162425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806B167-75B0-44FF-B56A-90B7BBF1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14423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CC755E-B278-4B87-BC30-7D044BB8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98279"/>
          </a:xfrm>
        </p:spPr>
        <p:txBody>
          <a:bodyPr>
            <a:noAutofit/>
          </a:bodyPr>
          <a:lstStyle/>
          <a:p>
            <a:pPr algn="just"/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«STEAM -образование детей дошкольного возраста» включает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модулей,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содержание которых направлено на развитие интеллектуальных способностей детей.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8ADEA4F-EAF5-46D9-AA82-EABAA3262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57865"/>
            <a:ext cx="10058400" cy="5253486"/>
          </a:xfr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FBB900-403A-4F91-9B88-2A506365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49142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ИКТ (информационно-коммуникационных технологий) и цифровых технологий;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3236" y="1305018"/>
            <a:ext cx="4273118" cy="320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280" y="3617908"/>
            <a:ext cx="4320122" cy="324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59371" y="-9310456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206971" y="-9158056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697" y="1136340"/>
            <a:ext cx="4074849" cy="30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39308" y="3817398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E94E70D6-C0F4-4A8B-A589-3F5D57F2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96412"/>
            <a:ext cx="10058400" cy="992242"/>
          </a:xfrm>
        </p:spPr>
        <p:txBody>
          <a:bodyPr>
            <a:normAutofit fontScale="90000"/>
          </a:bodyPr>
          <a:lstStyle/>
          <a:p>
            <a:r>
              <a:rPr lang="ru-RU" sz="36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 STEM ТЕХНОЛОГИЙ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Open Sans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ACF6C021-E773-4AB9-8AE7-E5F689CF2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любознательность.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выработать инженерные навыки.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приобрести качества, необходимые для работы в команде.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Содействуют умению анализировать результаты проделанных мероприятий.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наилучшей познавательной активности дошкольников.</a:t>
            </a:r>
          </a:p>
          <a:p>
            <a:pPr algn="just">
              <a:lnSpc>
                <a:spcPts val="1944"/>
              </a:lnSpc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подход в обучении содействует наилучшему уровню развития мыслительных навыков и открывает большую дверь для выбора более перспективной и востребованной профессии. Современная методика непринужденно и легко вовлекает детей в научно-творческую деятельность. Это способствует планомерному развитию интеллектуальных способностей, которые необходимы во взрослой жизни.</a:t>
            </a:r>
          </a:p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77B4BFB-82A6-444D-8B37-2C070F03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80787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7FDFAC-D090-4712-8CC9-9D19A138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Дары </a:t>
            </a:r>
            <a:r>
              <a:rPr lang="ru-RU" dirty="0" err="1"/>
              <a:t>Ф.Фрёбеля</a:t>
            </a: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177C90F6-9AE4-4B39-9928-03D3A2CB37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5" y="2000250"/>
            <a:ext cx="4667250" cy="3924300"/>
          </a:xfrm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CE20DC45-9808-480B-BBFC-CA77342FB2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337" y="1990725"/>
            <a:ext cx="4657725" cy="3943350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DB39D94-1BCF-4FEC-B00B-C53F0BF8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76485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2050" name="Picture 2" descr="C:\Users\home-pc\Desktop\ФОТО СТЕЕМ\20220124_1228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137" y="1228545"/>
            <a:ext cx="3777410" cy="2833058"/>
          </a:xfrm>
          <a:prstGeom prst="rect">
            <a:avLst/>
          </a:prstGeom>
          <a:noFill/>
        </p:spPr>
      </p:pic>
      <p:pic>
        <p:nvPicPr>
          <p:cNvPr id="2051" name="Picture 3" descr="C:\Users\home-pc\Desktop\ФОТО СТЕЕМ\20220124_122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0423" y="1117839"/>
            <a:ext cx="4009366" cy="3007025"/>
          </a:xfrm>
          <a:prstGeom prst="rect">
            <a:avLst/>
          </a:prstGeom>
          <a:noFill/>
        </p:spPr>
      </p:pic>
      <p:pic>
        <p:nvPicPr>
          <p:cNvPr id="2052" name="Picture 4" descr="C:\Users\home-pc\Desktop\ФОТО СТЕЕМ\20220124_122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879" y="1354348"/>
            <a:ext cx="3105509" cy="2329132"/>
          </a:xfrm>
          <a:prstGeom prst="rect">
            <a:avLst/>
          </a:prstGeom>
          <a:noFill/>
        </p:spPr>
      </p:pic>
      <p:pic>
        <p:nvPicPr>
          <p:cNvPr id="9" name="Picture 2" descr="C:\Users\home-pc\Desktop\ФОТО СТЕЕМ\20220124_123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001722" y="4107111"/>
            <a:ext cx="2905944" cy="2179458"/>
          </a:xfrm>
          <a:prstGeom prst="rect">
            <a:avLst/>
          </a:prstGeom>
          <a:noFill/>
        </p:spPr>
      </p:pic>
      <p:pic>
        <p:nvPicPr>
          <p:cNvPr id="11" name="Picture 3" descr="C:\Users\home-pc\Desktop\ФОТО СТЕЕМ\20220124_123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961876" y="4016678"/>
            <a:ext cx="2941606" cy="22062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3078" name="Picture 6" descr="C:\Users\home-pc\Desktop\ФОТО СТЕЕМ\20220126_1136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794" y="1732352"/>
            <a:ext cx="4266241" cy="3199681"/>
          </a:xfrm>
          <a:prstGeom prst="rect">
            <a:avLst/>
          </a:prstGeom>
          <a:noFill/>
        </p:spPr>
      </p:pic>
      <p:pic>
        <p:nvPicPr>
          <p:cNvPr id="3079" name="Picture 7" descr="C:\Users\home-pc\Desktop\ФОТО СТЕЕМ\20220126_1138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47876" y="1723126"/>
            <a:ext cx="4399472" cy="3299604"/>
          </a:xfrm>
          <a:prstGeom prst="rect">
            <a:avLst/>
          </a:prstGeom>
          <a:noFill/>
        </p:spPr>
      </p:pic>
      <p:pic>
        <p:nvPicPr>
          <p:cNvPr id="3080" name="Picture 8" descr="C:\Users\home-pc\Desktop\ФОТО СТЕЕМ\20220126_113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345730" y="1936885"/>
            <a:ext cx="3781207" cy="28359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68A786-B8BF-4988-ACBA-DD9B5BC8D522}" type="datetime1">
              <a:rPr lang="ru-RU" smtClean="0"/>
              <a:pPr rtl="0"/>
              <a:t>27.01.2022</a:t>
            </a:fld>
            <a:endParaRPr lang="en-US" dirty="0"/>
          </a:p>
        </p:txBody>
      </p:sp>
      <p:pic>
        <p:nvPicPr>
          <p:cNvPr id="4098" name="Picture 2" descr="C:\Users\home-pc\Desktop\ФОТО СТЕЕМ\20220126_1143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763" y="1357941"/>
            <a:ext cx="4458898" cy="3344174"/>
          </a:xfrm>
          <a:prstGeom prst="rect">
            <a:avLst/>
          </a:prstGeom>
          <a:noFill/>
        </p:spPr>
      </p:pic>
      <p:pic>
        <p:nvPicPr>
          <p:cNvPr id="4099" name="Picture 3" descr="C:\Users\home-pc\Desktop\ФОТО СТЕЕМ\20220126_1145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6618" y="1334937"/>
            <a:ext cx="4363049" cy="3272287"/>
          </a:xfrm>
          <a:prstGeom prst="rect">
            <a:avLst/>
          </a:prstGeom>
          <a:noFill/>
        </p:spPr>
      </p:pic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4379045" y="5451206"/>
          <a:ext cx="1225550" cy="439737"/>
        </p:xfrm>
        <a:graphic>
          <a:graphicData uri="http://schemas.openxmlformats.org/presentationml/2006/ole">
            <p:oleObj spid="_x0000_s4100" name="Объект упаковщика для оболочки" showAsIcon="1" r:id="rId5" imgW="1225440" imgH="439560" progId="Package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251850-ED60-4DBA-B210-E232C9F0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28824"/>
          </a:xfrm>
        </p:spPr>
        <p:txBody>
          <a:bodyPr>
            <a:normAutofit fontScale="90000"/>
          </a:bodyPr>
          <a:lstStyle/>
          <a:p>
            <a:r>
              <a:rPr lang="ru-RU" dirty="0"/>
              <a:t>Мягкие модули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3EBA635A-267E-4F2D-9187-A48C1AF010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92" y="1579418"/>
            <a:ext cx="4701308" cy="4272107"/>
          </a:xfrm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5216F180-0741-4A35-B6EB-E62E94BB9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79418"/>
            <a:ext cx="5029200" cy="4272107"/>
          </a:xfrm>
        </p:spPr>
      </p:pic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CB2989B-C737-4841-97E9-A5944272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12291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DFEC30-654D-44D6-82AA-73E22C37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40024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8DF827D-E7F8-41DA-88BD-D56CD421C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pPr rtl="0"/>
              <a:t>27.01.2022</a:t>
            </a:fld>
            <a:endParaRPr lang="en-US"/>
          </a:p>
        </p:txBody>
      </p:sp>
      <p:pic>
        <p:nvPicPr>
          <p:cNvPr id="5122" name="Picture 2" descr="C:\Users\home-pc\Desktop\ФОТО СТЕЕМ\20220124_092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956" y="1874513"/>
            <a:ext cx="5061535" cy="3796151"/>
          </a:xfrm>
          <a:prstGeom prst="rect">
            <a:avLst/>
          </a:prstGeom>
          <a:noFill/>
        </p:spPr>
      </p:pic>
      <p:pic>
        <p:nvPicPr>
          <p:cNvPr id="5123" name="Picture 3" descr="C:\Users\home-pc\Desktop\ФОТО СТЕЕМ\20220124_092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34400" y="-7543800"/>
            <a:ext cx="2880000" cy="2160000"/>
          </a:xfrm>
          <a:prstGeom prst="rect">
            <a:avLst/>
          </a:prstGeom>
          <a:noFill/>
        </p:spPr>
      </p:pic>
      <p:pic>
        <p:nvPicPr>
          <p:cNvPr id="7" name="Picture 3" descr="C:\Users\home-pc\Desktop\ФОТО СТЕЕМ\20220124_092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792" y="-2323730"/>
            <a:ext cx="2880000" cy="2160000"/>
          </a:xfrm>
          <a:prstGeom prst="rect">
            <a:avLst/>
          </a:prstGeom>
          <a:noFill/>
        </p:spPr>
      </p:pic>
      <p:pic>
        <p:nvPicPr>
          <p:cNvPr id="8" name="Picture 3" descr="C:\Users\home-pc\Desktop\ФОТО СТЕЕМ\20220124_092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7333" y="1862598"/>
            <a:ext cx="5078028" cy="3808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24684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1769</TotalTime>
  <Words>468</Words>
  <Application>Microsoft Office PowerPoint</Application>
  <PresentationFormat>Произвольный</PresentationFormat>
  <Paragraphs>101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Трек</vt:lpstr>
      <vt:lpstr>Пакет</vt:lpstr>
      <vt:lpstr>Использование STEM-технологий в МБДОУ «Детский сад №3 «Светлячок»» </vt:lpstr>
      <vt:lpstr>STEAM-образование это -модульная программа дошкольного образования, направленная на развитие интеллектуальных способностей в процессе познавательной деятельности и вовлечения в научно-техническое творчество. </vt:lpstr>
      <vt:lpstr>Программа «STEAM -образование детей дошкольного возраста» включает       6 модулей, содержание которых направлено на развитие интеллектуальных способностей детей.</vt:lpstr>
      <vt:lpstr>Дары Ф.Фрёбеля</vt:lpstr>
      <vt:lpstr>Слайд 5</vt:lpstr>
      <vt:lpstr>Слайд 6</vt:lpstr>
      <vt:lpstr>Слайд 7</vt:lpstr>
      <vt:lpstr>Мягкие модули </vt:lpstr>
      <vt:lpstr>Слайд 9</vt:lpstr>
      <vt:lpstr>«Экспериментирование с живой и неживой природой».</vt:lpstr>
      <vt:lpstr>Детское экспериментирование можно разделить на темы:</vt:lpstr>
      <vt:lpstr>Слайд 12</vt:lpstr>
      <vt:lpstr>Исследование свойств воды; </vt:lpstr>
      <vt:lpstr>Магнетизм</vt:lpstr>
      <vt:lpstr>Исследование свойств воздуха; </vt:lpstr>
      <vt:lpstr>Слайд 16</vt:lpstr>
      <vt:lpstr>Образовательный модуль « Математическое       развитие»</vt:lpstr>
      <vt:lpstr>Величина,     Форма,  Пространство,    Время,   Количество,    Счёт</vt:lpstr>
      <vt:lpstr>Слайд 19</vt:lpstr>
      <vt:lpstr>Образовательный модуль LEGO-конструирование</vt:lpstr>
      <vt:lpstr>Слайд 21</vt:lpstr>
      <vt:lpstr>Слайд 22</vt:lpstr>
      <vt:lpstr>Слайд 23</vt:lpstr>
      <vt:lpstr>Слайд 24</vt:lpstr>
      <vt:lpstr>Образовательный модуль « Робототехника»</vt:lpstr>
      <vt:lpstr>Слайд 26</vt:lpstr>
      <vt:lpstr>Робот BEE-Bot умная пчела.</vt:lpstr>
      <vt:lpstr>Слайд 28</vt:lpstr>
      <vt:lpstr>Образовательный модуль «Мультстудия « Я творю мир»</vt:lpstr>
      <vt:lpstr>Освоение ИКТ (информационно-коммуникационных технологий) и цифровых технологий; </vt:lpstr>
      <vt:lpstr>ПРЕИМУЩЕСТВА STEM ТЕХНОЛОГИЙ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STEM-образование</dc:title>
  <dc:creator>Ксения Акимова</dc:creator>
  <cp:lastModifiedBy>home-pc</cp:lastModifiedBy>
  <cp:revision>116</cp:revision>
  <dcterms:created xsi:type="dcterms:W3CDTF">2021-02-08T06:53:48Z</dcterms:created>
  <dcterms:modified xsi:type="dcterms:W3CDTF">2022-01-27T17:11:53Z</dcterms:modified>
</cp:coreProperties>
</file>