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9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ABD7F-1D70-4FBF-BEF7-C5FF0DE4FF56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DD5FE7-BB75-405E-BBAD-DA2D232918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ABD7F-1D70-4FBF-BEF7-C5FF0DE4FF56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DD5FE7-BB75-405E-BBAD-DA2D232918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ABD7F-1D70-4FBF-BEF7-C5FF0DE4FF56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DD5FE7-BB75-405E-BBAD-DA2D232918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ABD7F-1D70-4FBF-BEF7-C5FF0DE4FF56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DD5FE7-BB75-405E-BBAD-DA2D232918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ABD7F-1D70-4FBF-BEF7-C5FF0DE4FF56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DD5FE7-BB75-405E-BBAD-DA2D232918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ABD7F-1D70-4FBF-BEF7-C5FF0DE4FF56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DD5FE7-BB75-405E-BBAD-DA2D232918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ABD7F-1D70-4FBF-BEF7-C5FF0DE4FF56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DD5FE7-BB75-405E-BBAD-DA2D232918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ABD7F-1D70-4FBF-BEF7-C5FF0DE4FF56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DD5FE7-BB75-405E-BBAD-DA2D232918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ABD7F-1D70-4FBF-BEF7-C5FF0DE4FF56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DD5FE7-BB75-405E-BBAD-DA2D232918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ABD7F-1D70-4FBF-BEF7-C5FF0DE4FF56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DD5FE7-BB75-405E-BBAD-DA2D232918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ABD7F-1D70-4FBF-BEF7-C5FF0DE4FF56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DD5FE7-BB75-405E-BBAD-DA2D232918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A2ABD7F-1D70-4FBF-BEF7-C5FF0DE4FF56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5DD5FE7-BB75-405E-BBAD-DA2D232918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10080" y="359897"/>
            <a:ext cx="9875520" cy="4481925"/>
          </a:xfrm>
          <a:noFill/>
        </p:spPr>
        <p:txBody>
          <a:bodyPr>
            <a:normAutofit/>
          </a:bodyPr>
          <a:lstStyle/>
          <a:p>
            <a:pPr algn="ctr"/>
            <a:r>
              <a:rPr lang="ru-RU" sz="48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Краткая презентация ООП ДО</a:t>
            </a:r>
            <a:br>
              <a:rPr lang="ru-RU" sz="48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МБДОУ «Детский сад № 3 «Светлячок» города Алатыря Чувашской Республики</a:t>
            </a:r>
            <a:endParaRPr lang="ru-RU" sz="48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1071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018309" y="436418"/>
            <a:ext cx="1009996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0" i="0" dirty="0" smtClean="0">
                <a:solidFill>
                  <a:srgbClr val="452C03"/>
                </a:solidFill>
                <a:effectLst/>
                <a:latin typeface="Georgia" panose="02040502050405020303" pitchFamily="18" charset="0"/>
              </a:rPr>
              <a:t>Основные задачи взаимодействия детского сада с семьей: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0" i="0" dirty="0" smtClean="0">
                <a:solidFill>
                  <a:srgbClr val="0E190B"/>
                </a:solidFill>
                <a:effectLst/>
                <a:latin typeface="Georgia" panose="02040502050405020303" pitchFamily="18" charset="0"/>
              </a:rPr>
              <a:t>изучение отношения педагогов и родителей к различным вопросам воспитания, обучения, развития детей, условий организации разнообразной деятельности в детском саду и семье;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0" i="0" dirty="0" smtClean="0">
                <a:solidFill>
                  <a:srgbClr val="0E190B"/>
                </a:solidFill>
                <a:effectLst/>
                <a:latin typeface="Georgia" panose="02040502050405020303" pitchFamily="18" charset="0"/>
              </a:rPr>
              <a:t>знакомство педагогов и родителей с лучшим опытом воспитания в детском саду и семье, а также с трудностями, возникающими в семейном и общественном воспитании дошкольников;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0" i="0" dirty="0" smtClean="0">
                <a:solidFill>
                  <a:srgbClr val="0E190B"/>
                </a:solidFill>
                <a:effectLst/>
                <a:latin typeface="Georgia" panose="02040502050405020303" pitchFamily="18" charset="0"/>
              </a:rPr>
              <a:t>информирование друг друга об актуальных задачах воспитания и обучения детей и о возможностях детского сада и семьи в решении данных задач;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0" i="0" dirty="0" smtClean="0">
                <a:solidFill>
                  <a:srgbClr val="0E190B"/>
                </a:solidFill>
                <a:effectLst/>
                <a:latin typeface="Georgia" panose="02040502050405020303" pitchFamily="18" charset="0"/>
              </a:rPr>
              <a:t>создание в детском саду условий для разнообразного по содержанию и формам сотрудничества, способствующего развитию конструктивного взаимодействия педагогов и родителей с детьми;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0" i="0" dirty="0" smtClean="0">
                <a:solidFill>
                  <a:srgbClr val="0E190B"/>
                </a:solidFill>
                <a:effectLst/>
                <a:latin typeface="Georgia" panose="02040502050405020303" pitchFamily="18" charset="0"/>
              </a:rPr>
              <a:t>привлечение семей воспитанников к участию в совместных с педагогами мероприятиях, организуемых в районе (селе, области);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000" b="0" i="0" dirty="0" smtClean="0">
                <a:solidFill>
                  <a:srgbClr val="0E190B"/>
                </a:solidFill>
                <a:effectLst/>
                <a:latin typeface="Georgia" panose="02040502050405020303" pitchFamily="18" charset="0"/>
              </a:rPr>
              <a:t>поощрение родителей за внимательное отношение к разнообразным стремлениям и потребностям ребенка, создание необходимых условий для их удовлетворения в семье.</a:t>
            </a:r>
          </a:p>
          <a:p>
            <a:pPr algn="just"/>
            <a:r>
              <a:rPr lang="ru-RU" sz="2000" b="0" i="0" dirty="0" smtClean="0">
                <a:solidFill>
                  <a:srgbClr val="452C03"/>
                </a:solidFill>
                <a:effectLst/>
                <a:latin typeface="Georgia" panose="02040502050405020303" pitchFamily="18" charset="0"/>
              </a:rPr>
              <a:t> </a:t>
            </a:r>
            <a:endParaRPr lang="ru-RU" sz="2000" b="0" i="0" dirty="0">
              <a:solidFill>
                <a:srgbClr val="452C03"/>
              </a:solidFill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706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8702" y="1888761"/>
            <a:ext cx="9806898" cy="1394086"/>
          </a:xfrm>
        </p:spPr>
        <p:txBody>
          <a:bodyPr/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Спасибо за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ru-RU" dirty="0" smtClean="0"/>
              <a:t>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66097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8765" y="458956"/>
            <a:ext cx="1095201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2200"/>
              </a:spcBef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Основная образовательная программа разработана в соответствии с федеральным  государственным образовательным стандартом  дошкольного образования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(Приказ Министерства образования и науки РФ от 17 октября 2013 г№1155), с учетом примерной основной образовательной программы дошкольного образования (Одобрена решением федерального учебно-методического объединения по общему образованию (протокол от 20 мая 2015 г. № 2/15), с учетом 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основной образовательной программы дошкольного образования «ОТ РОЖДЕНИЯ ДО ШКОЛЫ» под редакцией Н.Е.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Вераксы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Т.С. Комаровой, М.А. Васильевой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с учетом комплексной образовательной программы для детей раннего возраста «Первые шаги» авт.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PragmaticaC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Е.О. Смирнова, Л.Н.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Галигузова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С.Ю. Мещерякова, и  с учетом парциальных программ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 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определяет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содержание и организацию образовательного процесса  с детьми в возрасте от 2 до 7 лет с учетом их возрастных и индивидуальных особенностей.  Дошкольное учреждение функционирует с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2014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года. В дошкольном образовательном учреждении 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возрастных групп.</a:t>
            </a:r>
            <a:endParaRPr lang="ru-RU" sz="2400" dirty="0">
              <a:solidFill>
                <a:srgbClr val="000000"/>
              </a:solidFill>
              <a:effectLst/>
              <a:latin typeface="PragmaticaC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6438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позитивная социализация и всестороннее развитие ребенка раннего и дошкольного возраста в адекватных его возрасту детских видах деятельности.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3790" y="1447800"/>
            <a:ext cx="10067794" cy="4997970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ru-RU" sz="3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Задачи:</a:t>
            </a:r>
            <a:endParaRPr lang="ru-RU" sz="3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ru-RU" sz="3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охрана и укрепление физического и психического здоровья детей, в том числе их эмоционального благополучия;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ru-RU" sz="3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равных возможностей для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и других особенностей (в том числе ограниченных возможностей здоровья);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ru-RU" sz="3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преемственности целей, задач и содержания образования, реализуемых в рамках образовательных программ различных уровней (далее – преемственность основных образовательных программ дошкольного и начального общего образования);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ru-RU" sz="3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 благоприятных условий развития детей в соответствии с их возрастными и индивидуальными особенностями и склонностями, развитие способностей и творческого потенциала каждого ребёнка как субъекта отношений с самим собой, другими детьми, взрослыми и миром;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ru-RU" sz="3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объединение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ru-RU" sz="3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общей культуры личности детей, в том числе ценностей здорового образа жизни, развитие их социальных, нравственных, эстетических, интеллектуальных, физических качеств, инициативности, самостоятельности и ответственности ребёнка, формирование предпосылок учебной деятельности;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ru-RU" sz="3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обеспечение вариативности и разнообразия содержания Программы организационных форм дошкольного образования, возможности формирования Программ различной направленности с учётом образовательных потребностей, способностей и состояния здоровья детей;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ru-RU" sz="3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формирование социокультурной среды, соответствующей возрастным, индивидуальным, психологическим и физиологическим особенностям детей;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ru-RU" sz="3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обеспечение психолого-педагогической поддержки семьи и повышение компетентности родителей (законных представителей) в вопросах развития и образования, охраны и укрепления здоровья детей.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71837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ctr" rtl="0">
              <a:lnSpc>
                <a:spcPct val="90000"/>
              </a:lnSpc>
              <a:spcBef>
                <a:spcPct val="0"/>
              </a:spcBef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 дошкольного образования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1)	полноценное проживание ребенком всех этапов детства (младенческого, раннего и дошкольного возраста), обогащение (амплификация) детского развития;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2)	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 (далее - индивидуализация дошкольного образования);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3)	содействие и сотрудничество детей и взрослых, признание ребенка полноценным участником (субъектом) образовательных отношений;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4)	поддержка инициативы детей в различных видах деятельности;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5)	сотрудничество Организации с семьей;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6)	приобщение детей к социокультурным нормам, традициям семьи, общества и государства;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7)	формирование познавательных интересов и познавательных действий ребенка в различных видах деятельности;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8)	возрастная адекватность дошкольного образования (соответствие условий, требований, методов возрасту и особенностям развития);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9)	учет этнокультурной ситуации развития детей;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10)	воспитание у детей национального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этикета.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1857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основных принципов дошкольного образования образовательной деятельности ДОО в ООП ДО в содержательном разделе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85696114"/>
              </p:ext>
            </p:extLst>
          </p:nvPr>
        </p:nvGraphicFramePr>
        <p:xfrm>
          <a:off x="1409076" y="1289154"/>
          <a:ext cx="10508104" cy="5404661"/>
        </p:xfrm>
        <a:graphic>
          <a:graphicData uri="http://schemas.openxmlformats.org/drawingml/2006/table">
            <a:tbl>
              <a:tblPr firstRow="1" firstCol="1" bandRow="1"/>
              <a:tblGrid>
                <a:gridCol w="5469199">
                  <a:extLst>
                    <a:ext uri="{9D8B030D-6E8A-4147-A177-3AD203B41FA5}">
                      <a16:colId xmlns:a16="http://schemas.microsoft.com/office/drawing/2014/main" xmlns="" val="1882113972"/>
                    </a:ext>
                  </a:extLst>
                </a:gridCol>
                <a:gridCol w="5038905">
                  <a:extLst>
                    <a:ext uri="{9D8B030D-6E8A-4147-A177-3AD203B41FA5}">
                      <a16:colId xmlns:a16="http://schemas.microsoft.com/office/drawing/2014/main" xmlns="" val="1870886841"/>
                    </a:ext>
                  </a:extLst>
                </a:gridCol>
              </a:tblGrid>
              <a:tr h="29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Название принципа </a:t>
                      </a:r>
                      <a:endParaRPr lang="ru-RU" sz="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62" marR="1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Содержательный раздел ООП</a:t>
                      </a:r>
                      <a:endParaRPr lang="ru-RU" sz="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62" marR="1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27369958"/>
                  </a:ext>
                </a:extLst>
              </a:tr>
              <a:tr h="891956">
                <a:tc>
                  <a:txBody>
                    <a:bodyPr/>
                    <a:lstStyle/>
                    <a:p>
                      <a:pPr marL="342900" lvl="0" indent="-342900" algn="just"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 полноценное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проживание ребенком всех этапов детства (младенческого, раннего и дошкольного возраста), обогащение (амплификация) детского развития;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5062" marR="1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Организация детской деятельности по пяти направлениям развития : «Познавательное развитие», «Речевое развитие», «Художественно-эстетическое развитие», «Социально-коммуникативное развитие», «Физическое развитие», используя модель совместной с педагогом деятельности детей и самостоятельной деятельности детей.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62" marR="1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17012330"/>
                  </a:ext>
                </a:extLst>
              </a:tr>
              <a:tr h="1070347">
                <a:tc>
                  <a:txBody>
                    <a:bodyPr/>
                    <a:lstStyle/>
                    <a:p>
                      <a:pPr marL="342900" lvl="0" indent="-342900" algn="just"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 2. построение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 (далее - индивидуализация дошкольного образования);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5062" marR="1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Предоставление возможности детям самим планировать свою деятельность, для чего вводится ежемесячный план деятельности педагога с детьми, в котором более 50% деятельности запланировано воспитанниками. Организация проектной деятельности, для повышения активности детей. В решении проблем и задач.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62" marR="1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08499925"/>
                  </a:ext>
                </a:extLst>
              </a:tr>
              <a:tr h="3389434">
                <a:tc>
                  <a:txBody>
                    <a:bodyPr/>
                    <a:lstStyle/>
                    <a:p>
                      <a:pPr marL="342900" lvl="0" indent="-342900" algn="just"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3. содействие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 сотрудничество детей и взрослых, признание ребенка полноценным участником (субъектом) образовательных отношений;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5062" marR="1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Содержание работы с родителями достигается решением следующих задач: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 установление партнерских отношений, учитывая личностно-ориентированный подход с соблюдением интересов семьи и ребенка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-объединение усилий семьи и детского сада для развития и воспитания детей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-создание атмосферы взаимопонимания, общности интересов, позитивного настроя на общение и доброжелательную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взаимоподдержку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родителей, воспитанников и педагогов детского сада.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-активизация и обогащение умения родителей по воспитанию детей, поддержка уверенности родителей в собственных педагогических возможностях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Через вовлечение родителей в совместную деятельность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 информационно-аналитическое (анкетирование, тестирование,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опрос)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-познавательное (родительские гостиные, экскурсии и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т.д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-наглядно-информационные (выпуск газет, папки-передвижки и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т.д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Досуговые (праздники, выставки, акции  и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т.д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062" marR="15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51184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06760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основных принципов дошкольного образования образовательной деятельности ДОО в ООП ДО в организационном разделе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98214157"/>
              </p:ext>
            </p:extLst>
          </p:nvPr>
        </p:nvGraphicFramePr>
        <p:xfrm>
          <a:off x="1371599" y="1328056"/>
          <a:ext cx="10759441" cy="5452076"/>
        </p:xfrm>
        <a:graphic>
          <a:graphicData uri="http://schemas.openxmlformats.org/drawingml/2006/table">
            <a:tbl>
              <a:tblPr firstRow="1" firstCol="1" bandRow="1"/>
              <a:tblGrid>
                <a:gridCol w="3784777">
                  <a:extLst>
                    <a:ext uri="{9D8B030D-6E8A-4147-A177-3AD203B41FA5}">
                      <a16:colId xmlns:a16="http://schemas.microsoft.com/office/drawing/2014/main" xmlns="" val="3593879245"/>
                    </a:ext>
                  </a:extLst>
                </a:gridCol>
                <a:gridCol w="6974664">
                  <a:extLst>
                    <a:ext uri="{9D8B030D-6E8A-4147-A177-3AD203B41FA5}">
                      <a16:colId xmlns:a16="http://schemas.microsoft.com/office/drawing/2014/main" xmlns="" val="3988816281"/>
                    </a:ext>
                  </a:extLst>
                </a:gridCol>
              </a:tblGrid>
              <a:tr h="45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Название принципа </a:t>
                      </a:r>
                      <a:endParaRPr lang="ru-RU" sz="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649" marR="18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Организационный раздел ООП</a:t>
                      </a:r>
                      <a:endParaRPr lang="ru-RU" sz="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649" marR="18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59545846"/>
                  </a:ext>
                </a:extLst>
              </a:tr>
              <a:tr h="1459196">
                <a:tc>
                  <a:txBody>
                    <a:bodyPr/>
                    <a:lstStyle/>
                    <a:p>
                      <a:pPr marL="342900" lvl="0" indent="-342900" algn="l"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4.полноценное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проживание ребенком всех этапов детства (младенческого, раннего и дошкольного возраста), обогащение (амплификация) детского развития;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649" marR="18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 режиме дня предусмотрена совместная деятельность детей  и педагогов, самостоятельная деятельность детей  в первой и второй половине дня, во время прогулок, организация клубов по интересам детей(по предварительному желанию детей) ,  через применение культурных практик, таких как: Совместная игра воспитателя и детей, самодеятельная детская игра (сюжетно-ролевая,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игра-драматизация, литературная гостиная);  Ситуации общения и накопления положительного социально-эмоционального опыта ;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Коллективная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 индивидуальная трудовая деятельность ; Творческая мастерская ; Музыкально-театральная и литературная гостиная (детская студия)  Детский досуг ;  Проектная деятельность.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649" marR="18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96268201"/>
                  </a:ext>
                </a:extLst>
              </a:tr>
              <a:tr h="1064624">
                <a:tc>
                  <a:txBody>
                    <a:bodyPr/>
                    <a:lstStyle/>
                    <a:p>
                      <a:pPr marL="342900" lvl="0" indent="-342900" algn="l"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5.построение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образовательной деятельности на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основе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индивидуальных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особенностей каждого ребенка, при котором сам ребенок становится активным в выборе содержания своего образования, становится субъектом образования (далее - индивидуализация дошкольного образования);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649" marR="18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Учет возрастных и индивидуальных способностей и возможностей ребенка во всех видах детской деятельности и в режимных моментах.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649" marR="18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617486"/>
                  </a:ext>
                </a:extLst>
              </a:tr>
              <a:tr h="2150508">
                <a:tc>
                  <a:txBody>
                    <a:bodyPr/>
                    <a:lstStyle/>
                    <a:p>
                      <a:pPr marL="342900" lvl="0" indent="-342900" algn="l"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6.содействие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 сотрудничество детей и взрослых, признание ребенка полноценным участником (субъектом) образовательных отношений;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649" marR="18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Выставки работ родителей и детей</a:t>
                      </a:r>
                      <a:r>
                        <a:rPr lang="ru-RU" sz="11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, семейные вернисажи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 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Такие выставки демонстрируют результаты совместной деятельности родителей и детей. Повышение активности родителей в жизни группы, один из показателей комфортности внутрисемейных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отношений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Совместные походы и экскурсии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 Основная цель таких мероприятий – укрепление детско-родительских отношений. В результате у детей воспитывается трудолюбие, аккуратность, внимание к близким, уважение к труду. Из этих походов дети возвращаются обогащенные новыми впечатлениями о природе, о насекомых, о своем крае. Затем увлеченно рисуют, делают поделки из природного материала, оформляют выставки совместного творчества.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Благотворительные акции.</a:t>
                      </a:r>
                      <a:r>
                        <a:rPr lang="ru-RU" sz="11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Такая форма совместной деятельности имеет большое воспитательное значение не только для детей, которые учатся не только принимать подарки, но и делать. Родители тоже не останутся равнодушными, видя как их ребёнок с увлечением играет с друзьями в детском саду в давно заброшенную дома игру, а любимая книга стала еще интереснее и звучит по – новому в кругу друзей. Например, акция «Подари книгу другу». Благодаря такой форме работы с родителями может обновиться и пополниться библиотека группы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649" marR="18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39605488"/>
                  </a:ext>
                </a:extLst>
              </a:tr>
              <a:tr h="547199">
                <a:tc>
                  <a:txBody>
                    <a:bodyPr/>
                    <a:lstStyle/>
                    <a:p>
                      <a:pPr marL="342900" lvl="0" indent="-342900" algn="just"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7.поддержка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инициативы детей в различных видах деятельности;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649" marR="18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Осознание педагогами, что ребенок – это не пассивный исполнитель воли взрослого, а активный участник педагогического процесса, предоставление детям широких возможностей выбора не только видов деятельности, но и в разных видах деятельности выбора материала. Например в художественно – продуктивной деятельности дети создавая образ имеют возможность выбора изобразительных материалов.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649" marR="18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65018428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25879261" y="0"/>
            <a:ext cx="3807126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066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10539984" cy="731202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основных принципов дошкольного образования образовательной деятельности ДОО в ООП ДО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организационном разделе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98214157"/>
              </p:ext>
            </p:extLst>
          </p:nvPr>
        </p:nvGraphicFramePr>
        <p:xfrm>
          <a:off x="1402080" y="899159"/>
          <a:ext cx="10607040" cy="6861054"/>
        </p:xfrm>
        <a:graphic>
          <a:graphicData uri="http://schemas.openxmlformats.org/drawingml/2006/table">
            <a:tbl>
              <a:tblPr firstRow="1" firstCol="1" bandRow="1"/>
              <a:tblGrid>
                <a:gridCol w="3636978">
                  <a:extLst>
                    <a:ext uri="{9D8B030D-6E8A-4147-A177-3AD203B41FA5}">
                      <a16:colId xmlns:a16="http://schemas.microsoft.com/office/drawing/2014/main" xmlns="" val="3593879245"/>
                    </a:ext>
                  </a:extLst>
                </a:gridCol>
                <a:gridCol w="6970062">
                  <a:extLst>
                    <a:ext uri="{9D8B030D-6E8A-4147-A177-3AD203B41FA5}">
                      <a16:colId xmlns:a16="http://schemas.microsoft.com/office/drawing/2014/main" xmlns="" val="3988816281"/>
                    </a:ext>
                  </a:extLst>
                </a:gridCol>
              </a:tblGrid>
              <a:tr h="49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Название принципа </a:t>
                      </a:r>
                      <a:endParaRPr lang="ru-RU" sz="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649" marR="18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Организационный раздел ООП</a:t>
                      </a:r>
                      <a:endParaRPr lang="ru-RU" sz="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649" marR="18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59545846"/>
                  </a:ext>
                </a:extLst>
              </a:tr>
              <a:tr h="557196">
                <a:tc>
                  <a:txBody>
                    <a:bodyPr/>
                    <a:lstStyle/>
                    <a:p>
                      <a:pPr marL="342900" lvl="0" indent="-342900" algn="just"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8.поддержка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инициативы детей в различных видах деятельности;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649" marR="18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Осознание педагогами, что ребенок – это не пассивный исполнитель воли взрослого, а активный участник педагогического процесса, предоставление детям широких возможностей выбора не только видов деятельности, но и в разных видах деятельности выбора материала. Например в художественно – продуктивной деятельности дети создавая образ имеют возможность выбора изобразительных материалов.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649" marR="18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65018428"/>
                  </a:ext>
                </a:extLst>
              </a:tr>
              <a:tr h="3234212">
                <a:tc>
                  <a:txBody>
                    <a:bodyPr/>
                    <a:lstStyle/>
                    <a:p>
                      <a:pPr marL="342900" lvl="0" indent="-342900" algn="just"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9.сотрудничество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Организации с семьей;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649" marR="18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Развитие партнерских отношений ДОУ с семьей осуществляется по трем основным этапам: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-информационно-аналитический,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-подготовительный,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деятельностный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Взаимодействие педагогов и родителей осуществляется в основном через: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•	приобщение родителей к педагогическому процессу;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•	информационно-педагогические материалы, выставки детских работ, которые позволяют родителям ближе познакомиться со спецификой дошкольного учреждения, знакомят с его воспитывающей и развивающей средой;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•	объединение усилий педагога и родителя в совместной деятельности по воспитанию и развитию ребенка; эти взаимоотношения следует рассматривать как искусство диалога взрослых с конкретным ребенком на основе знания психических особенностей его возраста, учитывая интересы, способности и предшествующий опыт ребенка;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•	проявление понимания, терпимости и такта в воспитании и обучении ребенка, стремление учитывать его интересы, не игнорируя чувства и эмоции;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•	уважительные и доверительные взаимоотношения семьи и образовательного учреждения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Предусмотрены разнообразные формы работы с родителями: -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видеоконференции, мастер-классы, семинары,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-вечера вопросов и ответов,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-дни открытых дверей,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-педагогические гостиные,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-консультации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,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-практикумы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,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649" marR="18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45333636"/>
                  </a:ext>
                </a:extLst>
              </a:tr>
              <a:tr h="294440">
                <a:tc>
                  <a:txBody>
                    <a:bodyPr/>
                    <a:lstStyle/>
                    <a:p>
                      <a:pPr marL="342900" lvl="0" indent="-342900" algn="just"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10.приобщение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детей к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социокультурным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нормам, традициям семьи, общества и государства;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649" marR="18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 течение дня предусмотрено время для душеполезного семейного чтения и обсуждения литературных произведений, организация совместных с родителями занятий, экскурсий, мастер – классов по изготовлению любимых семейных блюд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649" marR="18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72213576"/>
                  </a:ext>
                </a:extLst>
              </a:tr>
              <a:tr h="294440">
                <a:tc>
                  <a:txBody>
                    <a:bodyPr/>
                    <a:lstStyle/>
                    <a:p>
                      <a:pPr marL="342900" lvl="0" indent="-342900" algn="just"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11.формирование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познавательных интересов и познавательных действий ребенка в различных видах деятельности;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649" marR="18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Занятия планируются не только педагогами, но и детьми и их родителями. С этой целью проводятся беседы с детьми и родителями о том, чем бы хотели заниматься дети в следующем месяце, и с родителями – чем бы они хотели чтобы занимались их дети.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649" marR="18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59501208"/>
                  </a:ext>
                </a:extLst>
              </a:tr>
              <a:tr h="441661">
                <a:tc>
                  <a:txBody>
                    <a:bodyPr/>
                    <a:lstStyle/>
                    <a:p>
                      <a:pPr marL="342900" lvl="0" indent="-342900" algn="just"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12.возрастная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адекватность дошкольного образования (соответствие условий, требований, методов возрасту и особенностям развития);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649" marR="18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 режиме дня предусмотрена постоянная смена детской деятельности , для предупреждения переутомления. Деятельность построена с учетом годового тематического планирования, в котором охватывается сезонное планирование тем и тем, связанных со значимыми событиями общества и государства.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649" marR="18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11748883"/>
                  </a:ext>
                </a:extLst>
              </a:tr>
              <a:tr h="441661">
                <a:tc>
                  <a:txBody>
                    <a:bodyPr/>
                    <a:lstStyle/>
                    <a:p>
                      <a:pPr marL="342900" lvl="0" indent="-342900" algn="just"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13.учет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этнокультурной ситуации развития детей;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649" marR="18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Выделение в режиме дня времени для игр – путешествий в прошлое своей малой Родины, организации виртуальных и реальных экскурсий по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музеям,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для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знакомства с историей города, Республики, со знаменитыми людьми и их творчеством.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649" marR="18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2340327"/>
                  </a:ext>
                </a:extLst>
              </a:tr>
              <a:tr h="441661">
                <a:tc>
                  <a:txBody>
                    <a:bodyPr/>
                    <a:lstStyle/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Воспитание у	детей национального этикета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649" marR="18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Оснащение предметно-развивающей среды для демонстрации и изучения культурных практик разных стран, русского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народа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649" marR="186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84367694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25330621" y="577334"/>
            <a:ext cx="368825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066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39056" y="365125"/>
            <a:ext cx="10752944" cy="132556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Характеристика взаимодействия педагогического коллектива с семьями детей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394084" y="1798820"/>
            <a:ext cx="10553077" cy="4826832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 </a:t>
            </a:r>
            <a:r>
              <a:rPr lang="ru-RU" dirty="0"/>
              <a:t>В современных  условиях дошкольное образовательное учреждение является единственным общественным институтом, регулярно и неформально взаимодействующим с семьей,  то есть  имеющим возможность оказывать  на неё  определенное влияние.   </a:t>
            </a:r>
          </a:p>
          <a:p>
            <a:r>
              <a:rPr lang="ru-RU" dirty="0"/>
              <a:t>  В основу совместной деятельности семьи и дошкольного учреждения заложены следующие принципы:</a:t>
            </a:r>
          </a:p>
          <a:p>
            <a:r>
              <a:rPr lang="ru-RU" dirty="0"/>
              <a:t>×          единый подход к процессу воспитания ребёнка;</a:t>
            </a:r>
          </a:p>
          <a:p>
            <a:r>
              <a:rPr lang="ru-RU" dirty="0"/>
              <a:t>×          открытость дошкольного учреждения для родителей;</a:t>
            </a:r>
          </a:p>
          <a:p>
            <a:r>
              <a:rPr lang="ru-RU" dirty="0"/>
              <a:t>×          взаимное доверие  во взаимоотношениях педагогов и родителей;</a:t>
            </a:r>
          </a:p>
          <a:p>
            <a:r>
              <a:rPr lang="ru-RU" dirty="0"/>
              <a:t>×          уважение и доброжелательность друг к другу;</a:t>
            </a:r>
          </a:p>
          <a:p>
            <a:r>
              <a:rPr lang="ru-RU" dirty="0"/>
              <a:t>×          дифференцированный подход к каждой семье;</a:t>
            </a:r>
          </a:p>
          <a:p>
            <a:r>
              <a:rPr lang="ru-RU" dirty="0"/>
              <a:t>×          равно ответственность родителей и педагогов.</a:t>
            </a:r>
          </a:p>
          <a:p>
            <a:r>
              <a:rPr lang="ru-RU" dirty="0"/>
              <a:t>На сегодняшний день в МБДОУ  осуществляется интеграция общественного и семейного воспитания дошкольников со следующими категориями родителей:</a:t>
            </a:r>
          </a:p>
          <a:p>
            <a:r>
              <a:rPr lang="ru-RU" dirty="0"/>
              <a:t>×          с семьями воспитанников;</a:t>
            </a:r>
          </a:p>
          <a:p>
            <a:r>
              <a:rPr lang="ru-RU" dirty="0"/>
              <a:t>×          с  будущими родителями.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83782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4085" y="299804"/>
            <a:ext cx="1030607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i="0" dirty="0" smtClean="0">
              <a:solidFill>
                <a:srgbClr val="452C03"/>
              </a:solidFill>
              <a:effectLst/>
              <a:latin typeface="Georgia" panose="02040502050405020303" pitchFamily="18" charset="0"/>
            </a:endParaRPr>
          </a:p>
          <a:p>
            <a:pPr algn="ctr"/>
            <a:r>
              <a:rPr lang="ru-RU" sz="2400" b="1" i="0" dirty="0" smtClean="0">
                <a:solidFill>
                  <a:srgbClr val="452C03"/>
                </a:solidFill>
                <a:effectLst/>
                <a:latin typeface="Georgia" panose="02040502050405020303" pitchFamily="18" charset="0"/>
              </a:rPr>
              <a:t>Система </a:t>
            </a:r>
            <a:r>
              <a:rPr lang="ru-RU" sz="2400" b="1" i="0" dirty="0" smtClean="0">
                <a:solidFill>
                  <a:srgbClr val="452C03"/>
                </a:solidFill>
                <a:effectLst/>
                <a:latin typeface="Georgia" panose="02040502050405020303" pitchFamily="18" charset="0"/>
              </a:rPr>
              <a:t> взаимодействия  с родителями  включает:</a:t>
            </a:r>
            <a:endParaRPr lang="ru-RU" sz="2400" b="0" i="0" dirty="0" smtClean="0">
              <a:solidFill>
                <a:srgbClr val="452C03"/>
              </a:solidFill>
              <a:effectLst/>
              <a:latin typeface="Georgia" panose="0204050205040502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0" i="0" dirty="0" smtClean="0">
                <a:solidFill>
                  <a:srgbClr val="0E190B"/>
                </a:solidFill>
                <a:effectLst/>
                <a:latin typeface="Georgia" panose="02040502050405020303" pitchFamily="18" charset="0"/>
              </a:rPr>
              <a:t>ознакомление родителей с результатами работы ДОУ на общих родительских собраниях, анализом участия родительской общественности в жизни ДОУ;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0" i="0" dirty="0" smtClean="0">
                <a:solidFill>
                  <a:srgbClr val="0E190B"/>
                </a:solidFill>
                <a:effectLst/>
                <a:latin typeface="Georgia" panose="02040502050405020303" pitchFamily="18" charset="0"/>
              </a:rPr>
              <a:t>ознакомление родителей с содержанием работы  ДОУ, направленной на физическое, психическое и социальное  развитие ребенка;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0" i="0" dirty="0" smtClean="0">
                <a:solidFill>
                  <a:srgbClr val="0E190B"/>
                </a:solidFill>
                <a:effectLst/>
                <a:latin typeface="Georgia" panose="02040502050405020303" pitchFamily="18" charset="0"/>
              </a:rPr>
              <a:t>участие в составлении планов: спортивных и культурно-массовых мероприятий, работы родительского комитета;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0" i="0" dirty="0" smtClean="0">
                <a:solidFill>
                  <a:srgbClr val="0E190B"/>
                </a:solidFill>
                <a:effectLst/>
                <a:latin typeface="Georgia" panose="02040502050405020303" pitchFamily="18" charset="0"/>
              </a:rPr>
              <a:t>целенаправленную работу, пропагандирующую общественное дошкольное воспитание в его разных формах;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0" i="0" dirty="0" smtClean="0">
                <a:solidFill>
                  <a:srgbClr val="0E190B"/>
                </a:solidFill>
                <a:effectLst/>
                <a:latin typeface="Georgia" panose="02040502050405020303" pitchFamily="18" charset="0"/>
              </a:rPr>
              <a:t>обучение конкретным приемам и методам воспитания и развития ребенка в разных видах детской деятельности на семинарах-практикумах, консультациях и открытых занятиях.</a:t>
            </a:r>
            <a:endParaRPr lang="ru-RU" sz="2400" b="0" i="0" dirty="0">
              <a:solidFill>
                <a:srgbClr val="0E190B"/>
              </a:solidFill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57813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108</TotalTime>
  <Words>1502</Words>
  <Application>Microsoft Office PowerPoint</Application>
  <PresentationFormat>Произвольный</PresentationFormat>
  <Paragraphs>115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Краткая презентация ООП ДО МБДОУ «Детский сад № 3 «Светлячок» города Алатыря Чувашской Республики</vt:lpstr>
      <vt:lpstr>Слайд 2</vt:lpstr>
      <vt:lpstr>Цель программы: позитивная социализация и всестороннее развитие ребенка раннего и дошкольного возраста в адекватных его возрасту детских видах деятельности.  </vt:lpstr>
      <vt:lpstr>Основные принципы дошкольного образования </vt:lpstr>
      <vt:lpstr>Планирование основных принципов дошкольного образования образовательной деятельности ДОО в ООП ДО в содержательном разделе</vt:lpstr>
      <vt:lpstr>Планирование основных принципов дошкольного образования образовательной деятельности ДОО в ООП ДО в организационном разделе</vt:lpstr>
      <vt:lpstr>Планирование основных принципов дошкольного образования образовательной деятельности ДОО в ООП ДО в организационном разделе</vt:lpstr>
      <vt:lpstr>Характеристика взаимодействия педагогического коллектива с семьями детей</vt:lpstr>
      <vt:lpstr>Слайд 9</vt:lpstr>
      <vt:lpstr>Слайд 10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SKAZKA</dc:creator>
  <cp:lastModifiedBy>User</cp:lastModifiedBy>
  <cp:revision>9</cp:revision>
  <dcterms:created xsi:type="dcterms:W3CDTF">2020-11-16T05:44:06Z</dcterms:created>
  <dcterms:modified xsi:type="dcterms:W3CDTF">2022-10-24T03:11:15Z</dcterms:modified>
</cp:coreProperties>
</file>