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73" r:id="rId4"/>
    <p:sldId id="258" r:id="rId5"/>
    <p:sldId id="259" r:id="rId6"/>
    <p:sldId id="260" r:id="rId7"/>
    <p:sldId id="266" r:id="rId8"/>
    <p:sldId id="261" r:id="rId9"/>
    <p:sldId id="271" r:id="rId10"/>
    <p:sldId id="264" r:id="rId11"/>
    <p:sldId id="269" r:id="rId12"/>
    <p:sldId id="263" r:id="rId13"/>
    <p:sldId id="265" r:id="rId14"/>
    <p:sldId id="272" r:id="rId15"/>
    <p:sldId id="267" r:id="rId16"/>
    <p:sldId id="270" r:id="rId17"/>
    <p:sldId id="268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0"/>
  </p:normalViewPr>
  <p:slideViewPr>
    <p:cSldViewPr>
      <p:cViewPr varScale="1">
        <p:scale>
          <a:sx n="85" d="100"/>
          <a:sy n="85" d="100"/>
        </p:scale>
        <p:origin x="8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01D0-4219-40E7-9EB8-7EC2061B804F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BDAA-A80B-45B3-9A36-93B74FC25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0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3BDAA-A80B-45B3-9A36-93B74FC2568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5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690"/>
            <a:ext cx="939552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6480720" cy="4968552"/>
          </a:xfrm>
        </p:spPr>
        <p:txBody>
          <a:bodyPr>
            <a:norm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ПРЕЗЕНТАЦИЯ 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на тему: «Предметно развивающая среда</a:t>
            </a:r>
            <a:br>
              <a:rPr lang="ru-RU" dirty="0">
                <a:latin typeface="Gabriola" panose="04040605051002020D02" pitchFamily="82" charset="0"/>
              </a:rPr>
            </a:br>
            <a:r>
              <a:rPr lang="ru-RU" dirty="0">
                <a:latin typeface="Gabriola" panose="04040605051002020D02" pitchFamily="82" charset="0"/>
              </a:rPr>
              <a:t> во 2 группе раннего возраста»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67944" y="4437112"/>
            <a:ext cx="4752528" cy="2016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Выполнила:</a:t>
            </a: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 Воспитатель МБДОУ </a:t>
            </a: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«</a:t>
            </a:r>
            <a:r>
              <a:rPr lang="ru-RU" dirty="0">
                <a:latin typeface="Gabriola" panose="04040605051002020D02" pitchFamily="82" charset="0"/>
                <a:cs typeface="Calibri" panose="020F0502020204030204" pitchFamily="34" charset="0"/>
              </a:rPr>
              <a:t>Детский </a:t>
            </a:r>
            <a:r>
              <a:rPr lang="ru-RU" dirty="0">
                <a:latin typeface="Gabriola" panose="04040605051002020D02" pitchFamily="82" charset="0"/>
              </a:rPr>
              <a:t>сад № 3 «Светлячок»</a:t>
            </a:r>
          </a:p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 Шведова О.В.</a:t>
            </a:r>
          </a:p>
        </p:txBody>
      </p:sp>
    </p:spTree>
    <p:extLst>
      <p:ext uri="{BB962C8B-B14F-4D97-AF65-F5344CB8AC3E}">
        <p14:creationId xmlns:p14="http://schemas.microsoft.com/office/powerpoint/2010/main" val="147551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5736" y="476672"/>
            <a:ext cx="5508104" cy="3060910"/>
          </a:xfrm>
        </p:spPr>
        <p:txBody>
          <a:bodyPr>
            <a:normAutofit/>
          </a:bodyPr>
          <a:lstStyle/>
          <a:p>
            <a:pPr algn="l">
              <a:defRPr/>
            </a:pPr>
            <a:br>
              <a:rPr lang="ru-RU" dirty="0">
                <a:solidFill>
                  <a:schemeClr val="accent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-434" r="9122" b="3713"/>
          <a:stretch/>
        </p:blipFill>
        <p:spPr>
          <a:xfrm>
            <a:off x="3909021" y="3696040"/>
            <a:ext cx="4798609" cy="288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/>
          <a:stretch/>
        </p:blipFill>
        <p:spPr>
          <a:xfrm rot="5400000">
            <a:off x="-18255" y="3410745"/>
            <a:ext cx="385191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524D78-42E2-47CD-AE35-64CE44B652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r="4446"/>
          <a:stretch/>
        </p:blipFill>
        <p:spPr>
          <a:xfrm>
            <a:off x="294131" y="397210"/>
            <a:ext cx="3047635" cy="2056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31BB39-5596-4B04-80F0-76796E1F6585}"/>
              </a:ext>
            </a:extLst>
          </p:cNvPr>
          <p:cNvSpPr/>
          <p:nvPr/>
        </p:nvSpPr>
        <p:spPr>
          <a:xfrm>
            <a:off x="3815409" y="193614"/>
            <a:ext cx="5034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Gabriola" panose="04040605051002020D02" pitchFamily="82" charset="0"/>
              </a:rPr>
              <a:t>Полифункциональность</a:t>
            </a:r>
            <a:r>
              <a:rPr lang="ru-RU" sz="2800" dirty="0">
                <a:latin typeface="Gabriola" panose="04040605051002020D02" pitchFamily="82" charset="0"/>
              </a:rPr>
              <a:t> материалов предполагает: 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Возможность разнообразного использования различных составляющих предметной среды </a:t>
            </a:r>
            <a:r>
              <a:rPr lang="ru-RU" sz="2800" i="1" dirty="0">
                <a:latin typeface="Gabriola" panose="04040605051002020D02" pitchFamily="82" charset="0"/>
              </a:rPr>
              <a:t>(детская мебель, маты, мягкие модули, ширмы и т. д.)</a:t>
            </a:r>
            <a:r>
              <a:rPr lang="ru-RU" sz="2800" dirty="0">
                <a:latin typeface="Gabriola" panose="04040605051002020D02" pitchFamily="82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905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70" y="116632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22" y="4316939"/>
            <a:ext cx="4059589" cy="2281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" y="4002681"/>
            <a:ext cx="4618657" cy="2596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15" y="1700808"/>
            <a:ext cx="3547181" cy="199391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CB41E6-AE78-499D-8BBB-9283F8B8E9A3}"/>
              </a:ext>
            </a:extLst>
          </p:cNvPr>
          <p:cNvSpPr/>
          <p:nvPr/>
        </p:nvSpPr>
        <p:spPr>
          <a:xfrm>
            <a:off x="539552" y="2946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Gabriola" panose="04040605051002020D02" pitchFamily="82" charset="0"/>
              </a:rPr>
              <a:t>Наличие не обладающих жёстко закреплённым способом употребления полифункциональных</a:t>
            </a:r>
          </a:p>
          <a:p>
            <a:r>
              <a:rPr lang="ru-RU" sz="3200" dirty="0">
                <a:latin typeface="Gabriola" panose="04040605051002020D02" pitchFamily="82" charset="0"/>
              </a:rPr>
              <a:t>предметов</a:t>
            </a:r>
            <a:r>
              <a:rPr lang="ru-RU" sz="3200" b="1" dirty="0">
                <a:latin typeface="Gabriola" panose="04040605051002020D02" pitchFamily="82" charset="0"/>
              </a:rPr>
              <a:t> </a:t>
            </a:r>
            <a:r>
              <a:rPr lang="ru-RU" sz="3200" i="1" dirty="0">
                <a:latin typeface="Gabriola" panose="04040605051002020D02" pitchFamily="82" charset="0"/>
              </a:rPr>
              <a:t>(в т. ч. природные материалы, </a:t>
            </a:r>
            <a:r>
              <a:rPr lang="ru-RU" sz="3200" dirty="0">
                <a:latin typeface="Gabriola" panose="04040605051002020D02" pitchFamily="82" charset="0"/>
              </a:rPr>
              <a:t>предметы-заместители).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002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5395842" cy="288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r="2284"/>
          <a:stretch/>
        </p:blipFill>
        <p:spPr>
          <a:xfrm>
            <a:off x="107504" y="476672"/>
            <a:ext cx="5443420" cy="285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BBF63A-D318-403D-ABB4-33E1C65DB5A8}"/>
              </a:ext>
            </a:extLst>
          </p:cNvPr>
          <p:cNvSpPr/>
          <p:nvPr/>
        </p:nvSpPr>
        <p:spPr>
          <a:xfrm>
            <a:off x="5804971" y="332656"/>
            <a:ext cx="32340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dirty="0">
                <a:latin typeface="Gabriola" panose="04040605051002020D02" pitchFamily="82" charset="0"/>
              </a:rPr>
            </a:br>
            <a:r>
              <a:rPr lang="ru-RU" sz="2800" dirty="0">
                <a:latin typeface="Gabriola" panose="04040605051002020D02" pitchFamily="82" charset="0"/>
              </a:rPr>
              <a:t>.</a:t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528408-D376-4958-A307-2D77E9B111E2}"/>
              </a:ext>
            </a:extLst>
          </p:cNvPr>
          <p:cNvSpPr/>
          <p:nvPr/>
        </p:nvSpPr>
        <p:spPr>
          <a:xfrm>
            <a:off x="5829401" y="515788"/>
            <a:ext cx="32340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Gabriola" panose="04040605051002020D02" pitchFamily="82" charset="0"/>
              </a:rPr>
              <a:t>Свободный доступ к играм, игрушкам, пособиям, обеспечивающим все виды детской активности. Исправность и сохранность материалов и оборудования.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501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-1342" r="-286" b="-1086"/>
          <a:stretch/>
        </p:blipFill>
        <p:spPr>
          <a:xfrm>
            <a:off x="344937" y="4005064"/>
            <a:ext cx="4078529" cy="2615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5278" r="6184"/>
          <a:stretch/>
        </p:blipFill>
        <p:spPr>
          <a:xfrm>
            <a:off x="5220072" y="974671"/>
            <a:ext cx="3740728" cy="2434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5" t="-908" r="7841" b="1"/>
          <a:stretch/>
        </p:blipFill>
        <p:spPr>
          <a:xfrm>
            <a:off x="3995936" y="3212976"/>
            <a:ext cx="3782291" cy="2738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F78D80-D9FE-45AA-81AA-C880E1A6C1BB}"/>
              </a:ext>
            </a:extLst>
          </p:cNvPr>
          <p:cNvSpPr/>
          <p:nvPr/>
        </p:nvSpPr>
        <p:spPr>
          <a:xfrm>
            <a:off x="495881" y="1659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Gabriola" panose="04040605051002020D02" pitchFamily="82" charset="0"/>
              </a:rPr>
              <a:t>Доступность среды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dirty="0">
                <a:latin typeface="Gabriola" panose="04040605051002020D02" pitchFamily="82" charset="0"/>
              </a:rPr>
              <a:t>предполагает:</a:t>
            </a:r>
          </a:p>
          <a:p>
            <a:r>
              <a:rPr lang="ru-RU" sz="3200" dirty="0">
                <a:latin typeface="Gabriola" panose="04040605051002020D02" pitchFamily="82" charset="0"/>
              </a:rPr>
              <a:t> Доступность для воспитанников всех помещений, где осуществляется образовательная деятельность.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108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" y="1600200"/>
            <a:ext cx="8051713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1204" r="7783" b="2178"/>
          <a:stretch/>
        </p:blipFill>
        <p:spPr>
          <a:xfrm rot="557097">
            <a:off x="4572002" y="3040451"/>
            <a:ext cx="4362910" cy="3119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5230" r="11597"/>
          <a:stretch/>
        </p:blipFill>
        <p:spPr>
          <a:xfrm rot="21162189">
            <a:off x="474265" y="3975231"/>
            <a:ext cx="4084389" cy="2634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3A6CCB-08AB-4CF3-8524-E375F7422C1B}"/>
              </a:ext>
            </a:extLst>
          </p:cNvPr>
          <p:cNvSpPr/>
          <p:nvPr/>
        </p:nvSpPr>
        <p:spPr>
          <a:xfrm>
            <a:off x="683568" y="320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latin typeface="Gabriola" panose="04040605051002020D02" pitchFamily="82" charset="0"/>
              </a:rPr>
              <a:t>Трансформируемость</a:t>
            </a:r>
            <a:r>
              <a:rPr lang="ru-RU" sz="2800" dirty="0">
                <a:latin typeface="Gabriola" panose="04040605051002020D02" pitchFamily="82" charset="0"/>
              </a:rPr>
              <a:t> пространства обеспечивает возможность изменений РПП среды в зависимости: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 От образовательной ситуации.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 От меняющихся интересов детей.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 От возможностей детей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025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4817944" cy="270822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43002"/>
            <a:ext cx="4956306" cy="278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59B285-7C2B-4519-99E9-79281DA6D5B4}"/>
              </a:ext>
            </a:extLst>
          </p:cNvPr>
          <p:cNvSpPr/>
          <p:nvPr/>
        </p:nvSpPr>
        <p:spPr>
          <a:xfrm>
            <a:off x="5580112" y="332656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dirty="0">
                <a:latin typeface="Gabriola" panose="04040605051002020D02" pitchFamily="82" charset="0"/>
              </a:rPr>
            </a:b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1A687A-C9A1-4F67-A6AC-EEDA73337A6E}"/>
              </a:ext>
            </a:extLst>
          </p:cNvPr>
          <p:cNvSpPr/>
          <p:nvPr/>
        </p:nvSpPr>
        <p:spPr>
          <a:xfrm>
            <a:off x="5588316" y="277480"/>
            <a:ext cx="344353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abriola" panose="04040605051002020D02" pitchFamily="82" charset="0"/>
              </a:rPr>
              <a:t>Вариативность среды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dirty="0">
                <a:latin typeface="Gabriola" panose="04040605051002020D02" pitchFamily="82" charset="0"/>
              </a:rPr>
              <a:t>предполагает:</a:t>
            </a:r>
          </a:p>
          <a:p>
            <a:endParaRPr lang="ru-RU" sz="3200" dirty="0">
              <a:latin typeface="Gabriola" panose="04040605051002020D02" pitchFamily="82" charset="0"/>
            </a:endParaRPr>
          </a:p>
          <a:p>
            <a:r>
              <a:rPr lang="ru-RU" sz="2800" dirty="0">
                <a:latin typeface="Gabriola" panose="04040605051002020D02" pitchFamily="82" charset="0"/>
              </a:rPr>
              <a:t>  Наличие различных пространств.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  Периодическую сменяемость игрового материала.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   Разнообразие материалов и игрушек для обеспечения свободного выбора детьми.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   Появление новых предметов.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724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444" y="218015"/>
            <a:ext cx="8229600" cy="2578298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latin typeface="Gabriola" panose="04040605051002020D02" pitchFamily="82" charset="0"/>
              </a:rPr>
            </a:br>
            <a:br>
              <a:rPr lang="ru-RU" sz="28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>Безопасность среды:</a:t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> Соответствие всех её элементов по обеспечению надёжности и безопасности, т. е. на игрушки должны быть сертификаты и декларации соответствия.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51142"/>
            <a:ext cx="5898064" cy="3315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7425"/>
          <a:stretch/>
        </p:blipFill>
        <p:spPr>
          <a:xfrm rot="6169264">
            <a:off x="6142555" y="3605381"/>
            <a:ext cx="2711889" cy="2389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262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227387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072"/>
            <a:ext cx="4464496" cy="2577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12288"/>
          <a:stretch/>
        </p:blipFill>
        <p:spPr>
          <a:xfrm>
            <a:off x="611560" y="4077072"/>
            <a:ext cx="3240360" cy="2447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9CF544-FCF9-4A76-BDFD-715A6CF6F92C}"/>
              </a:ext>
            </a:extLst>
          </p:cNvPr>
          <p:cNvSpPr/>
          <p:nvPr/>
        </p:nvSpPr>
        <p:spPr>
          <a:xfrm>
            <a:off x="179512" y="40018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Gabriola" panose="04040605051002020D02" pitchFamily="82" charset="0"/>
              </a:rPr>
              <a:t>Развивающая среда</a:t>
            </a:r>
            <a:r>
              <a:rPr lang="ru-RU" sz="2800" dirty="0">
                <a:latin typeface="Gabriola" panose="04040605051002020D02" pitchFamily="82" charset="0"/>
              </a:rPr>
              <a:t> не может быть построена окончательно. При </a:t>
            </a:r>
            <a:r>
              <a:rPr lang="ru-RU" sz="2800" b="1" dirty="0">
                <a:latin typeface="Gabriola" panose="04040605051002020D02" pitchFamily="82" charset="0"/>
              </a:rPr>
              <a:t>организации предметно-пространственной среды</a:t>
            </a:r>
            <a:r>
              <a:rPr lang="ru-RU" sz="2800" dirty="0">
                <a:latin typeface="Gabriola" panose="04040605051002020D02" pitchFamily="82" charset="0"/>
              </a:rPr>
              <a:t> в детском саду необходима сложная, многоплановая и высокотворческая деятельность всех участников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215932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070" y="332656"/>
            <a:ext cx="8327820" cy="4876638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latin typeface="Gabriola" panose="04040605051002020D02" pitchFamily="82" charset="0"/>
              </a:rPr>
              <a:t>Дальнейшая работа предполагает осуществление поиска инновационных подходов к организации предметно- развивающей среды в ДОУ, а так </a:t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>же развитие интереса родителей к указанной </a:t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>проблеме и мотивирование </a:t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>стремления к</a:t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> взаимодействию.</a:t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 descr="Изображение выглядит как желтый, внутренний, п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A1168B8-DBA0-4CC1-ADAE-2508F4C11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1153" r="21446" b="8672"/>
          <a:stretch/>
        </p:blipFill>
        <p:spPr>
          <a:xfrm rot="21326279">
            <a:off x="668426" y="3277342"/>
            <a:ext cx="390357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143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Gabriola" panose="04040605051002020D02" pitchFamily="82" charset="0"/>
              </a:rPr>
              <a:t>СПАСИБО ЗА ВНИМАНИЕ!</a:t>
            </a:r>
          </a:p>
        </p:txBody>
      </p:sp>
      <p:pic>
        <p:nvPicPr>
          <p:cNvPr id="5" name="Объект 2">
            <a:extLst>
              <a:ext uri="{FF2B5EF4-FFF2-40B4-BE49-F238E27FC236}">
                <a16:creationId xmlns:a16="http://schemas.microsoft.com/office/drawing/2014/main" id="{C73FE617-41E9-438E-8F67-F4A0A0570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1377" r="3197"/>
          <a:stretch/>
        </p:blipFill>
        <p:spPr>
          <a:xfrm>
            <a:off x="1691680" y="1692276"/>
            <a:ext cx="5256584" cy="360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26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47600" r="16102" b="-918"/>
          <a:stretch/>
        </p:blipFill>
        <p:spPr>
          <a:xfrm>
            <a:off x="586325" y="4149080"/>
            <a:ext cx="4724400" cy="2413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r="15000"/>
          <a:stretch/>
        </p:blipFill>
        <p:spPr>
          <a:xfrm>
            <a:off x="388946" y="548680"/>
            <a:ext cx="5119158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F37FA2-CD61-4D9D-862A-B52B1FE037BC}"/>
              </a:ext>
            </a:extLst>
          </p:cNvPr>
          <p:cNvSpPr/>
          <p:nvPr/>
        </p:nvSpPr>
        <p:spPr>
          <a:xfrm>
            <a:off x="5796136" y="0"/>
            <a:ext cx="31263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abriola" panose="04040605051002020D02" pitchFamily="82" charset="0"/>
              </a:rPr>
              <a:t> Предметно-развивающая среда в ДОУ создает условия для творческой деятельности детей. Она побуждает детей к игре, формирует воображение, становится материальной основой </a:t>
            </a:r>
            <a:br>
              <a:rPr lang="ru-RU" sz="3200" dirty="0">
                <a:latin typeface="Gabriola" panose="04040605051002020D02" pitchFamily="82" charset="0"/>
              </a:rPr>
            </a:br>
            <a:r>
              <a:rPr lang="ru-RU" sz="3200" dirty="0">
                <a:latin typeface="Gabriola" panose="04040605051002020D02" pitchFamily="82" charset="0"/>
              </a:rPr>
              <a:t>мыслительного процесса</a:t>
            </a:r>
            <a:r>
              <a:rPr lang="ru-RU" dirty="0">
                <a:latin typeface="Gabriola" panose="04040605051002020D02" pitchFamily="82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79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3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91480"/>
            <a:ext cx="5832648" cy="5616624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3600" dirty="0">
                <a:latin typeface="Gabriola" panose="04040605051002020D02" pitchFamily="82" charset="0"/>
              </a:rPr>
              <a:t>Очень важно, чтобы все пространство, </a:t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>и образовательное, и предметно-</a:t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>развивающее было эстетичным.</a:t>
            </a:r>
            <a:br>
              <a:rPr lang="ru-RU" sz="2800" dirty="0">
                <a:latin typeface="Gabriola" panose="04040605051002020D02" pitchFamily="82" charset="0"/>
              </a:rPr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0396" r="13333" b="3195"/>
          <a:stretch/>
        </p:blipFill>
        <p:spPr>
          <a:xfrm rot="993902">
            <a:off x="6146253" y="557849"/>
            <a:ext cx="2622786" cy="2084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1" t="2733" r="19433" b="6627"/>
          <a:stretch/>
        </p:blipFill>
        <p:spPr>
          <a:xfrm rot="4878450">
            <a:off x="-47186" y="3812273"/>
            <a:ext cx="2636001" cy="2166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9" t="4746" r="15170" b="5736"/>
          <a:stretch/>
        </p:blipFill>
        <p:spPr>
          <a:xfrm rot="6904697">
            <a:off x="2132735" y="4254648"/>
            <a:ext cx="2502264" cy="2013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7" t="4118" r="12679" b="6085"/>
          <a:stretch/>
        </p:blipFill>
        <p:spPr>
          <a:xfrm rot="4994833">
            <a:off x="4339218" y="2854742"/>
            <a:ext cx="2447677" cy="2131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t="6654" r="11848" b="4588"/>
          <a:stretch/>
        </p:blipFill>
        <p:spPr>
          <a:xfrm rot="6315181">
            <a:off x="6563715" y="4294163"/>
            <a:ext cx="2508119" cy="2085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92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1" y="731837"/>
            <a:ext cx="8316416" cy="2501937"/>
          </a:xfrm>
        </p:spPr>
        <p:txBody>
          <a:bodyPr>
            <a:noAutofit/>
          </a:bodyPr>
          <a:lstStyle/>
          <a:p>
            <a:pPr marL="274320" indent="-274320" algn="l">
              <a:buClr>
                <a:schemeClr val="accent3"/>
              </a:buClr>
              <a:defRPr/>
            </a:pP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Под </a:t>
            </a:r>
            <a:r>
              <a:rPr lang="ru-RU" sz="3200" b="1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развивающей предметно-пространственной средой </a:t>
            </a:r>
            <a:r>
              <a:rPr lang="ru-RU" sz="32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следует понимать естественную комфортную обстановку, рационально организованную в пространстве и времени, насыщенную разнообразными предметами и игровыми материалами. </a:t>
            </a:r>
            <a:br>
              <a:rPr lang="ru-RU" sz="32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endParaRPr lang="ru-RU" sz="3200" dirty="0">
              <a:latin typeface="Gabriola" panose="04040605051002020D02" pitchFamily="8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457904" cy="2913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86" y="4023454"/>
            <a:ext cx="3931487" cy="2390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567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" y="1600200"/>
            <a:ext cx="8051713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42" y="695195"/>
            <a:ext cx="375175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8728"/>
          <a:stretch/>
        </p:blipFill>
        <p:spPr>
          <a:xfrm>
            <a:off x="387927" y="3886231"/>
            <a:ext cx="4184073" cy="2729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/>
          <a:stretch/>
        </p:blipFill>
        <p:spPr>
          <a:xfrm>
            <a:off x="4860032" y="3886231"/>
            <a:ext cx="4035005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C99C9D-6645-47D4-B86A-8B01538E8BE7}"/>
              </a:ext>
            </a:extLst>
          </p:cNvPr>
          <p:cNvSpPr/>
          <p:nvPr/>
        </p:nvSpPr>
        <p:spPr>
          <a:xfrm>
            <a:off x="741135" y="77633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В такой среде возможно одновременное включение в активную познавательно-творческую деятельность всех детей группы.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67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751510"/>
            <a:ext cx="8229600" cy="14041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Предметно-пространственная среда ДОУ </a:t>
            </a:r>
            <a:br>
              <a:rPr lang="ru-RU" sz="36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  должна способствовать реализации основных</a:t>
            </a:r>
            <a:br>
              <a:rPr lang="ru-RU" sz="36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областей:</a:t>
            </a:r>
            <a:br>
              <a:rPr lang="ru-RU" dirty="0">
                <a:solidFill>
                  <a:schemeClr val="accent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8" y="2778646"/>
            <a:ext cx="553802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02800" y="1388709"/>
            <a:ext cx="29534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8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социально-коммуникативное развитие;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8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познавательное развитие;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8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речевое развитие;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8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художественно-эстетическое развитие;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ru-RU" sz="28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физическое развитие.</a:t>
            </a:r>
            <a:endParaRPr lang="ru-RU" sz="2800" b="1" dirty="0">
              <a:solidFill>
                <a:schemeClr val="accent2">
                  <a:lumMod val="2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2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534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5826056" cy="3490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63487"/>
            <a:ext cx="6696744" cy="7451358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                  Развивающая предметно-   </a:t>
            </a:r>
            <a:br>
              <a:rPr lang="ru-RU" sz="4000" b="1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         пространственная среда </a:t>
            </a:r>
            <a:br>
              <a:rPr lang="ru-RU" sz="4000" b="1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                     должна  быть:</a:t>
            </a:r>
            <a:br>
              <a:rPr lang="ru-RU" sz="36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36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- содержательно-насыщенной,</a:t>
            </a:r>
            <a:b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- трансформируемой, </a:t>
            </a:r>
            <a:b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- полифункциональной, </a:t>
            </a:r>
            <a:b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- вариативной, </a:t>
            </a:r>
            <a:b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- доступной ,</a:t>
            </a:r>
            <a:b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</a:br>
            <a:r>
              <a:rPr lang="ru-RU" sz="4000" dirty="0">
                <a:solidFill>
                  <a:schemeClr val="accent2">
                    <a:lumMod val="25000"/>
                  </a:schemeClr>
                </a:solidFill>
                <a:latin typeface="Gabriola" panose="04040605051002020D02" pitchFamily="82" charset="0"/>
              </a:rPr>
              <a:t> - безопасной.</a:t>
            </a:r>
            <a:endParaRPr lang="ru-RU" sz="4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3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1" y="3124913"/>
            <a:ext cx="6335499" cy="3561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8" b="3348"/>
          <a:stretch/>
        </p:blipFill>
        <p:spPr>
          <a:xfrm rot="20865950">
            <a:off x="643557" y="529429"/>
            <a:ext cx="3674315" cy="2792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8BCD7D-5D1A-4C14-9ACC-DC591FA3B593}"/>
              </a:ext>
            </a:extLst>
          </p:cNvPr>
          <p:cNvSpPr/>
          <p:nvPr/>
        </p:nvSpPr>
        <p:spPr>
          <a:xfrm>
            <a:off x="4866138" y="206848"/>
            <a:ext cx="44249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Gabriola" panose="04040605051002020D02" pitchFamily="82" charset="0"/>
              </a:rPr>
              <a:t>Насыщенность среды предполагает:</a:t>
            </a:r>
          </a:p>
          <a:p>
            <a:r>
              <a:rPr lang="ru-RU" sz="3600" dirty="0">
                <a:latin typeface="Gabriola" panose="04040605051002020D02" pitchFamily="82" charset="0"/>
              </a:rPr>
              <a:t> Разнообразие материалов, оборудования, инвентаря в группе.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5584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" y="1600200"/>
            <a:ext cx="8051713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46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5166"/>
          <a:stretch/>
        </p:blipFill>
        <p:spPr>
          <a:xfrm>
            <a:off x="4696049" y="629807"/>
            <a:ext cx="4135309" cy="2799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8" y="3652727"/>
            <a:ext cx="4994417" cy="3035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7314E-0797-4CE4-B1AE-86E11D03F2AB}"/>
              </a:ext>
            </a:extLst>
          </p:cNvPr>
          <p:cNvSpPr/>
          <p:nvPr/>
        </p:nvSpPr>
        <p:spPr>
          <a:xfrm>
            <a:off x="774458" y="439415"/>
            <a:ext cx="34961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Gabriola" panose="04040605051002020D02" pitchFamily="82" charset="0"/>
              </a:rPr>
              <a:t> Должна соответствовать возрастным особенностям и содержанию программы.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87135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164</Words>
  <Application>Microsoft Office PowerPoint</Application>
  <PresentationFormat>Экран (4:3)</PresentationFormat>
  <Paragraphs>44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Gabriola</vt:lpstr>
      <vt:lpstr>Тема Office</vt:lpstr>
      <vt:lpstr>ПРЕЗЕНТАЦИЯ  на тему: «Предметно развивающая среда  во 2 группе раннего возраста» </vt:lpstr>
      <vt:lpstr>Презентация PowerPoint</vt:lpstr>
      <vt:lpstr> Очень важно, чтобы все пространство,  и образовательное, и предметно- развивающее было эстетичным.  </vt:lpstr>
      <vt:lpstr> Под развивающей предметно-пространственной средой следует понимать естественную комфортную обстановку, рационально организованную в пространстве и времени, насыщенную разнообразными предметами и игровыми материалами.  </vt:lpstr>
      <vt:lpstr>Презентация PowerPoint</vt:lpstr>
      <vt:lpstr>Предметно-пространственная среда ДОУ     должна способствовать реализации основных областей: </vt:lpstr>
      <vt:lpstr>                   Развивающая предметно-              пространственная среда                        должна  быть:  - содержательно-насыщенной,  - трансформируемой,   - полифункциональной,   - вариативной,   - доступной ,  - безопасной.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Безопасность среды:  Соответствие всех её элементов по обеспечению надёжности и безопасности, т. е. на игрушки должны быть сертификаты и декларации соответствия. </vt:lpstr>
      <vt:lpstr>Презентация PowerPoint</vt:lpstr>
      <vt:lpstr>Дальнейшая работа предполагает осуществление поиска инновационных подходов к организации предметно- развивающей среды в ДОУ, а так  же развитие интереса родителей к указанной  проблеме и мотивирование  стремления к  взаимодействию.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Charger</cp:lastModifiedBy>
  <cp:revision>40</cp:revision>
  <dcterms:created xsi:type="dcterms:W3CDTF">2018-02-01T13:21:15Z</dcterms:created>
  <dcterms:modified xsi:type="dcterms:W3CDTF">2018-04-22T15:19:53Z</dcterms:modified>
</cp:coreProperties>
</file>