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62" r:id="rId6"/>
    <p:sldId id="263" r:id="rId7"/>
    <p:sldId id="259" r:id="rId8"/>
    <p:sldId id="260"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1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4889DA-1378-4274-AE2B-17BA9BF415CC}" type="datetimeFigureOut">
              <a:rPr lang="ru-RU" smtClean="0"/>
              <a:pPr/>
              <a:t>30.11.2019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52849E-F5C4-4AF3-B0BC-983729CCE0B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889DA-1378-4274-AE2B-17BA9BF415CC}" type="datetimeFigureOut">
              <a:rPr lang="ru-RU" smtClean="0"/>
              <a:pPr/>
              <a:t>30.11.2019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2849E-F5C4-4AF3-B0BC-983729CCE0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orgievskaya_lenta_1_17085520.jpg"/>
          <p:cNvPicPr>
            <a:picLocks noChangeAspect="1"/>
          </p:cNvPicPr>
          <p:nvPr/>
        </p:nvPicPr>
        <p:blipFill>
          <a:blip r:embed="rId2" cstate="print"/>
          <a:stretch>
            <a:fillRect/>
          </a:stretch>
        </p:blipFill>
        <p:spPr>
          <a:xfrm>
            <a:off x="0" y="4994638"/>
            <a:ext cx="9144000" cy="1863362"/>
          </a:xfrm>
          <a:prstGeom prst="rect">
            <a:avLst/>
          </a:prstGeom>
        </p:spPr>
      </p:pic>
      <p:sp>
        <p:nvSpPr>
          <p:cNvPr id="2" name="Заголовок 1"/>
          <p:cNvSpPr>
            <a:spLocks noGrp="1"/>
          </p:cNvSpPr>
          <p:nvPr>
            <p:ph type="ctrTitle"/>
          </p:nvPr>
        </p:nvSpPr>
        <p:spPr>
          <a:xfrm>
            <a:off x="3571868" y="142852"/>
            <a:ext cx="3643338" cy="714381"/>
          </a:xfrm>
        </p:spPr>
        <p:txBody>
          <a:bodyPr>
            <a:normAutofit fontScale="90000"/>
          </a:bodyPr>
          <a:lstStyle/>
          <a:p>
            <a:r>
              <a:rPr lang="ru-RU" b="1" dirty="0" smtClean="0">
                <a:solidFill>
                  <a:srgbClr val="FF0000"/>
                </a:solidFill>
                <a:latin typeface="Times New Roman" pitchFamily="18" charset="0"/>
                <a:cs typeface="Times New Roman" pitchFamily="18" charset="0"/>
              </a:rPr>
              <a:t>ВЕТЕРАНЫ</a:t>
            </a:r>
            <a:endParaRPr lang="ru-RU"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571868" y="1357298"/>
            <a:ext cx="5357850" cy="3071834"/>
          </a:xfrm>
        </p:spPr>
        <p:txBody>
          <a:bodyPr>
            <a:noAutofit/>
          </a:bodyPr>
          <a:lstStyle/>
          <a:p>
            <a:r>
              <a:rPr lang="ru-RU" sz="2800" b="1" i="1" dirty="0" smtClean="0">
                <a:solidFill>
                  <a:schemeClr val="tx2"/>
                </a:solidFill>
                <a:latin typeface="Times New Roman" pitchFamily="18" charset="0"/>
                <a:cs typeface="Times New Roman" pitchFamily="18" charset="0"/>
              </a:rPr>
              <a:t>Мой дедушка Секретов Александр Андреевич, родился 4 сентября 1911 года в с. Елховка </a:t>
            </a:r>
            <a:r>
              <a:rPr lang="ru-RU" sz="2800" b="1" i="1" dirty="0" err="1" smtClean="0">
                <a:solidFill>
                  <a:schemeClr val="tx2"/>
                </a:solidFill>
                <a:latin typeface="Times New Roman" pitchFamily="18" charset="0"/>
                <a:cs typeface="Times New Roman" pitchFamily="18" charset="0"/>
              </a:rPr>
              <a:t>Симбирской</a:t>
            </a:r>
            <a:r>
              <a:rPr lang="ru-RU" sz="2800" b="1" i="1" dirty="0" smtClean="0">
                <a:solidFill>
                  <a:schemeClr val="tx2"/>
                </a:solidFill>
                <a:latin typeface="Times New Roman" pitchFamily="18" charset="0"/>
                <a:cs typeface="Times New Roman" pitchFamily="18" charset="0"/>
              </a:rPr>
              <a:t> губернии в семье бедной крестьянки и сына купца. </a:t>
            </a:r>
            <a:endParaRPr lang="ru-RU" sz="2800" b="1" i="1" dirty="0">
              <a:solidFill>
                <a:schemeClr val="tx2"/>
              </a:solidFill>
              <a:latin typeface="Times New Roman" pitchFamily="18" charset="0"/>
              <a:cs typeface="Times New Roman" pitchFamily="18" charset="0"/>
            </a:endParaRPr>
          </a:p>
        </p:txBody>
      </p:sp>
      <p:pic>
        <p:nvPicPr>
          <p:cNvPr id="7" name="Рисунок 6" descr="SAM_0598.JPG"/>
          <p:cNvPicPr>
            <a:picLocks noChangeAspect="1"/>
          </p:cNvPicPr>
          <p:nvPr/>
        </p:nvPicPr>
        <p:blipFill>
          <a:blip r:embed="rId3" cstate="print"/>
          <a:srcRect l="27344" t="4615" r="18750"/>
          <a:stretch>
            <a:fillRect/>
          </a:stretch>
        </p:blipFill>
        <p:spPr>
          <a:xfrm>
            <a:off x="142844" y="571480"/>
            <a:ext cx="3337500" cy="44291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orgievskaya_lenta_1_17085520.jpg"/>
          <p:cNvPicPr>
            <a:picLocks noChangeAspect="1"/>
          </p:cNvPicPr>
          <p:nvPr/>
        </p:nvPicPr>
        <p:blipFill>
          <a:blip r:embed="rId2" cstate="print"/>
          <a:stretch>
            <a:fillRect/>
          </a:stretch>
        </p:blipFill>
        <p:spPr>
          <a:xfrm>
            <a:off x="0" y="4994638"/>
            <a:ext cx="9144000" cy="1863362"/>
          </a:xfrm>
          <a:prstGeom prst="rect">
            <a:avLst/>
          </a:prstGeom>
        </p:spPr>
      </p:pic>
      <p:sp>
        <p:nvSpPr>
          <p:cNvPr id="3" name="Подзаголовок 2"/>
          <p:cNvSpPr>
            <a:spLocks noGrp="1"/>
          </p:cNvSpPr>
          <p:nvPr>
            <p:ph type="subTitle" idx="1"/>
          </p:nvPr>
        </p:nvSpPr>
        <p:spPr>
          <a:xfrm>
            <a:off x="0" y="285728"/>
            <a:ext cx="9144000" cy="4572032"/>
          </a:xfrm>
        </p:spPr>
        <p:txBody>
          <a:bodyPr>
            <a:noAutofit/>
          </a:bodyPr>
          <a:lstStyle/>
          <a:p>
            <a:r>
              <a:rPr lang="ru-RU" sz="1800" b="1" dirty="0" smtClean="0">
                <a:solidFill>
                  <a:srgbClr val="FF0000"/>
                </a:solidFill>
                <a:latin typeface="Times New Roman" pitchFamily="18" charset="0"/>
                <a:cs typeface="Times New Roman" pitchFamily="18" charset="0"/>
              </a:rPr>
              <a:t>Родители прадеда были против его женитьбы на бедной крестьянской девушке, ведь сыну зажиточного купца, чьи сыновья состояли на службе царя, не полагалось жениться на крестьянках. Пойдя наперекор воле родителей, прадед Андрей был лишён наследства и всякой финансовой помощи. Семья жила бедно   тяжёлым крестьянским трудом работая на полях. Дедушка был старшим ребёнком в семье, в которой родилось ёще один брат и сестра.  В школу дедушка пошёл в 6 лет и проучился только три класса, так, как семье нечем стало платить учительнице. Родители деда платили за обучение тем, что выращивали в огороде: картошка, морковь, лук. Когда дедушке исполнилось 10 лет он начал ходить с отцом зарабатывать деньги. Они ходили по богатым домам и работали, как он называл, «за копеечку», положит барыня 50 коп. за работу и на завтрак тарелка манной каши, вот и вся оплата. Чуть позже дедушка примкнул к плотнической бригаде и стал учиться работать с деревом. За 4 года он овладел основными навыками плотницкого дела. Именно в это время у него умирает мама, дедушке 14 лет. В скорости его отец снова женится и решает уехать из </a:t>
            </a:r>
            <a:r>
              <a:rPr lang="ru-RU" sz="1800" b="1" dirty="0" err="1" smtClean="0">
                <a:solidFill>
                  <a:srgbClr val="FF0000"/>
                </a:solidFill>
                <a:latin typeface="Times New Roman" pitchFamily="18" charset="0"/>
                <a:cs typeface="Times New Roman" pitchFamily="18" charset="0"/>
              </a:rPr>
              <a:t>Симбирской</a:t>
            </a:r>
            <a:r>
              <a:rPr lang="ru-RU" sz="1800" b="1" dirty="0" smtClean="0">
                <a:solidFill>
                  <a:srgbClr val="FF0000"/>
                </a:solidFill>
                <a:latin typeface="Times New Roman" pitchFamily="18" charset="0"/>
                <a:cs typeface="Times New Roman" pitchFamily="18" charset="0"/>
              </a:rPr>
              <a:t> губернии на дальний восток. Дедушка ехать отказался  и начал самостоятельно работать плотником</a:t>
            </a:r>
            <a:r>
              <a:rPr lang="ru-RU" sz="1800" b="1" dirty="0" smtClean="0">
                <a:solidFill>
                  <a:srgbClr val="FF0000"/>
                </a:solidFill>
                <a:latin typeface="Times New Roman" pitchFamily="18" charset="0"/>
                <a:cs typeface="Times New Roman" pitchFamily="18" charset="0"/>
              </a:rPr>
              <a:t>.</a:t>
            </a:r>
            <a:endParaRPr lang="ru-RU" sz="18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orgievskaya_lenta_1_17085520.jpg"/>
          <p:cNvPicPr>
            <a:picLocks noChangeAspect="1"/>
          </p:cNvPicPr>
          <p:nvPr/>
        </p:nvPicPr>
        <p:blipFill>
          <a:blip r:embed="rId2" cstate="print"/>
          <a:stretch>
            <a:fillRect/>
          </a:stretch>
        </p:blipFill>
        <p:spPr>
          <a:xfrm>
            <a:off x="0" y="4994638"/>
            <a:ext cx="9144000" cy="1863362"/>
          </a:xfrm>
          <a:prstGeom prst="rect">
            <a:avLst/>
          </a:prstGeom>
        </p:spPr>
      </p:pic>
      <p:sp>
        <p:nvSpPr>
          <p:cNvPr id="3" name="Подзаголовок 2"/>
          <p:cNvSpPr>
            <a:spLocks noGrp="1"/>
          </p:cNvSpPr>
          <p:nvPr>
            <p:ph type="subTitle" idx="1"/>
          </p:nvPr>
        </p:nvSpPr>
        <p:spPr>
          <a:xfrm>
            <a:off x="3428960" y="714356"/>
            <a:ext cx="5715040" cy="4143404"/>
          </a:xfrm>
        </p:spPr>
        <p:txBody>
          <a:bodyPr>
            <a:noAutofit/>
          </a:bodyPr>
          <a:lstStyle/>
          <a:p>
            <a:r>
              <a:rPr lang="ru-RU" sz="1800" b="1" dirty="0" smtClean="0">
                <a:solidFill>
                  <a:srgbClr val="FF0000"/>
                </a:solidFill>
                <a:latin typeface="Times New Roman" pitchFamily="18" charset="0"/>
                <a:cs typeface="Times New Roman" pitchFamily="18" charset="0"/>
              </a:rPr>
              <a:t>В 1929 году его призвали в ряды Советской армии на флот. В 1932 году дедушка пришёл из армии и в скорости женился на Захаровой Таисии Ивановне. В 1935 году у пары родилась дочь Тамара, а ещё через 2 года дочь Галина. Всё это время семья жила трудами дедушки, его мастерством. До начала войны, семья дедушки успела переехать из с. Елховка  сначала на Дальний Восток, а затем в г. Алатырь. Оставив семью в Алатыре, дедушка уехал на заработки в Г. Москву откуда его и призвали </a:t>
            </a:r>
            <a:r>
              <a:rPr lang="ru-RU" sz="1800" b="1" smtClean="0">
                <a:solidFill>
                  <a:srgbClr val="FF0000"/>
                </a:solidFill>
                <a:latin typeface="Times New Roman" pitchFamily="18" charset="0"/>
                <a:cs typeface="Times New Roman" pitchFamily="18" charset="0"/>
              </a:rPr>
              <a:t>на </a:t>
            </a:r>
            <a:r>
              <a:rPr lang="ru-RU" sz="1800" b="1" smtClean="0">
                <a:solidFill>
                  <a:srgbClr val="FF0000"/>
                </a:solidFill>
                <a:latin typeface="Times New Roman" pitchFamily="18" charset="0"/>
                <a:cs typeface="Times New Roman" pitchFamily="18" charset="0"/>
              </a:rPr>
              <a:t>войну.</a:t>
            </a:r>
            <a:endParaRPr lang="ru-RU" sz="1800" b="1" dirty="0">
              <a:solidFill>
                <a:srgbClr val="FF0000"/>
              </a:solidFill>
            </a:endParaRPr>
          </a:p>
        </p:txBody>
      </p:sp>
      <p:pic>
        <p:nvPicPr>
          <p:cNvPr id="8" name="Рисунок 7" descr="SAM_0597.JPG"/>
          <p:cNvPicPr>
            <a:picLocks noChangeAspect="1"/>
          </p:cNvPicPr>
          <p:nvPr/>
        </p:nvPicPr>
        <p:blipFill>
          <a:blip r:embed="rId3" cstate="print"/>
          <a:stretch>
            <a:fillRect/>
          </a:stretch>
        </p:blipFill>
        <p:spPr>
          <a:xfrm>
            <a:off x="285720" y="642918"/>
            <a:ext cx="3071851" cy="44291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orgievskaya_lenta_1_17085520.jpg"/>
          <p:cNvPicPr>
            <a:picLocks noChangeAspect="1"/>
          </p:cNvPicPr>
          <p:nvPr/>
        </p:nvPicPr>
        <p:blipFill>
          <a:blip r:embed="rId2" cstate="print"/>
          <a:stretch>
            <a:fillRect/>
          </a:stretch>
        </p:blipFill>
        <p:spPr>
          <a:xfrm>
            <a:off x="0" y="4994638"/>
            <a:ext cx="9144000" cy="1863362"/>
          </a:xfrm>
          <a:prstGeom prst="rect">
            <a:avLst/>
          </a:prstGeom>
        </p:spPr>
      </p:pic>
      <p:sp>
        <p:nvSpPr>
          <p:cNvPr id="3" name="Подзаголовок 2"/>
          <p:cNvSpPr>
            <a:spLocks noGrp="1"/>
          </p:cNvSpPr>
          <p:nvPr>
            <p:ph type="subTitle" idx="1"/>
          </p:nvPr>
        </p:nvSpPr>
        <p:spPr>
          <a:xfrm>
            <a:off x="214282" y="3071810"/>
            <a:ext cx="8715436" cy="2000264"/>
          </a:xfrm>
        </p:spPr>
        <p:txBody>
          <a:bodyPr>
            <a:noAutofit/>
          </a:bodyPr>
          <a:lstStyle/>
          <a:p>
            <a:r>
              <a:rPr lang="ru-RU" sz="1800" b="1" dirty="0" smtClean="0">
                <a:solidFill>
                  <a:srgbClr val="FF0000"/>
                </a:solidFill>
                <a:latin typeface="Times New Roman" pitchFamily="18" charset="0"/>
                <a:cs typeface="Times New Roman" pitchFamily="18" charset="0"/>
              </a:rPr>
              <a:t>Всю войну дедушка воевал на Краснознамённом Крейсере Киров в Ленинграде. Это был лёгкий крейсер с серьёзным вооружением и выполнял оборону Ленинграда с  морского направления.  Всю зиму 1941-1942 гг. весь личный состав крейсера приводил его в порядок после сражений, а в марте 1942 года в результате нападения фашистских войск на крейсер было выпущено 10 бомб, 9 из которых  разорвались близ борта, а одна попала в корабль, пробила 2 палубы, борт и разорвалась уже в воде.</a:t>
            </a:r>
            <a:endParaRPr lang="ru-RU" sz="1800" b="1" dirty="0" smtClean="0">
              <a:solidFill>
                <a:srgbClr val="FF0000"/>
              </a:solidFill>
              <a:latin typeface="Times New Roman" pitchFamily="18" charset="0"/>
              <a:cs typeface="Times New Roman" pitchFamily="18" charset="0"/>
            </a:endParaRPr>
          </a:p>
        </p:txBody>
      </p:sp>
      <p:pic>
        <p:nvPicPr>
          <p:cNvPr id="5" name="Рисунок 4" descr="i_063.jpg"/>
          <p:cNvPicPr>
            <a:picLocks noChangeAspect="1"/>
          </p:cNvPicPr>
          <p:nvPr/>
        </p:nvPicPr>
        <p:blipFill>
          <a:blip r:embed="rId3" cstate="print"/>
          <a:stretch>
            <a:fillRect/>
          </a:stretch>
        </p:blipFill>
        <p:spPr>
          <a:xfrm>
            <a:off x="571472" y="571480"/>
            <a:ext cx="8072494" cy="24443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orgievskaya_lenta_1_17085520.jpg"/>
          <p:cNvPicPr>
            <a:picLocks noChangeAspect="1"/>
          </p:cNvPicPr>
          <p:nvPr/>
        </p:nvPicPr>
        <p:blipFill>
          <a:blip r:embed="rId2" cstate="print"/>
          <a:stretch>
            <a:fillRect/>
          </a:stretch>
        </p:blipFill>
        <p:spPr>
          <a:xfrm>
            <a:off x="0" y="4994638"/>
            <a:ext cx="9144000" cy="1863362"/>
          </a:xfrm>
          <a:prstGeom prst="rect">
            <a:avLst/>
          </a:prstGeom>
        </p:spPr>
      </p:pic>
      <p:sp>
        <p:nvSpPr>
          <p:cNvPr id="3" name="Подзаголовок 2"/>
          <p:cNvSpPr>
            <a:spLocks noGrp="1"/>
          </p:cNvSpPr>
          <p:nvPr>
            <p:ph type="subTitle" idx="1"/>
          </p:nvPr>
        </p:nvSpPr>
        <p:spPr>
          <a:xfrm>
            <a:off x="4572000" y="785794"/>
            <a:ext cx="4572000" cy="4143404"/>
          </a:xfrm>
        </p:spPr>
        <p:txBody>
          <a:bodyPr>
            <a:noAutofit/>
          </a:bodyPr>
          <a:lstStyle/>
          <a:p>
            <a:r>
              <a:rPr lang="ru-RU" sz="1800" b="1" dirty="0" smtClean="0">
                <a:solidFill>
                  <a:srgbClr val="FF0000"/>
                </a:solidFill>
                <a:latin typeface="Times New Roman" pitchFamily="18" charset="0"/>
                <a:cs typeface="Times New Roman" pitchFamily="18" charset="0"/>
              </a:rPr>
              <a:t>Фашистские войска регулярно отковали крейсер, который не только охранял границы Ленинграда с моря, но являлся серьёзной поддержкой для пехоты. 24 апреля 1942 года, отражая налёт вражеской авиации, корабль получил серьёзные повреждения, погибло 86 членов экипажа. Раненных в том бою было 50 человек, когда им была оказана 1 помощь и потушен пожар, на берегу у трапа расстелили флотские брезенты. На них уложили тела погибших.</a:t>
            </a:r>
            <a:endParaRPr lang="ru-RU" sz="1800" b="1" dirty="0" smtClean="0">
              <a:solidFill>
                <a:srgbClr val="FF0000"/>
              </a:solidFill>
              <a:latin typeface="Times New Roman" pitchFamily="18" charset="0"/>
              <a:cs typeface="Times New Roman" pitchFamily="18" charset="0"/>
            </a:endParaRPr>
          </a:p>
        </p:txBody>
      </p:sp>
      <p:pic>
        <p:nvPicPr>
          <p:cNvPr id="4" name="Рисунок 3" descr="i_067.jpg"/>
          <p:cNvPicPr>
            <a:picLocks noChangeAspect="1"/>
          </p:cNvPicPr>
          <p:nvPr/>
        </p:nvPicPr>
        <p:blipFill>
          <a:blip r:embed="rId3" cstate="print"/>
          <a:stretch>
            <a:fillRect/>
          </a:stretch>
        </p:blipFill>
        <p:spPr>
          <a:xfrm>
            <a:off x="571472" y="357166"/>
            <a:ext cx="3643338" cy="458047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orgievskaya_lenta_1_17085520.jpg"/>
          <p:cNvPicPr>
            <a:picLocks noChangeAspect="1"/>
          </p:cNvPicPr>
          <p:nvPr/>
        </p:nvPicPr>
        <p:blipFill>
          <a:blip r:embed="rId2" cstate="print"/>
          <a:stretch>
            <a:fillRect/>
          </a:stretch>
        </p:blipFill>
        <p:spPr>
          <a:xfrm>
            <a:off x="0" y="4994638"/>
            <a:ext cx="9144000" cy="1863362"/>
          </a:xfrm>
          <a:prstGeom prst="rect">
            <a:avLst/>
          </a:prstGeom>
        </p:spPr>
      </p:pic>
      <p:sp>
        <p:nvSpPr>
          <p:cNvPr id="3" name="Подзаголовок 2"/>
          <p:cNvSpPr>
            <a:spLocks noGrp="1"/>
          </p:cNvSpPr>
          <p:nvPr>
            <p:ph type="subTitle" idx="1"/>
          </p:nvPr>
        </p:nvSpPr>
        <p:spPr>
          <a:xfrm>
            <a:off x="0" y="1714488"/>
            <a:ext cx="9144000" cy="3357586"/>
          </a:xfrm>
        </p:spPr>
        <p:txBody>
          <a:bodyPr>
            <a:noAutofit/>
          </a:bodyPr>
          <a:lstStyle/>
          <a:p>
            <a:r>
              <a:rPr lang="ru-RU" sz="1800" b="1" dirty="0" smtClean="0">
                <a:solidFill>
                  <a:srgbClr val="FF0000"/>
                </a:solidFill>
                <a:latin typeface="Times New Roman" pitchFamily="18" charset="0"/>
                <a:cs typeface="Times New Roman" pitchFamily="18" charset="0"/>
              </a:rPr>
              <a:t>В январе 1944 года началась операция по разгрому немецких войск под Ленинградом – событие, которое так ждали жители блокадного города. «Киров» вместе с другими кораблями эскадры был включён во 2-ую артиллерийскую группу под командованием вице –адмирала </a:t>
            </a:r>
            <a:r>
              <a:rPr lang="ru-RU" sz="1800" b="1" dirty="0" err="1" smtClean="0">
                <a:solidFill>
                  <a:srgbClr val="FF0000"/>
                </a:solidFill>
                <a:latin typeface="Times New Roman" pitchFamily="18" charset="0"/>
                <a:cs typeface="Times New Roman" pitchFamily="18" charset="0"/>
              </a:rPr>
              <a:t>Ралля</a:t>
            </a:r>
            <a:r>
              <a:rPr lang="ru-RU" sz="1800" b="1" dirty="0" smtClean="0">
                <a:solidFill>
                  <a:srgbClr val="FF0000"/>
                </a:solidFill>
                <a:latin typeface="Times New Roman" pitchFamily="18" charset="0"/>
                <a:cs typeface="Times New Roman" pitchFamily="18" charset="0"/>
              </a:rPr>
              <a:t>. Утром 19 января буксиры взломали невский лёд, крейсер вышел на середину реки и встал на якорь напротив Академии художеств, С 8,00 и до самого вечера он обстреливал узлы дорог, живую силу и технику противника, поддерживая наступление 42-ой  армии, подавляя и разрушая очаги сопротивления противника. На следующий день 20 января к вечеру крейсер салютовал холостыми снарядами, знаменуя победу. Всего за годы войны крейсер пережил 24 налёта вражеской авиации. В годы войны в блокадном Ленинграде матросы так же голодали, как и жители города, спасаясь от голода они ели крыс и даже варили кожаные ремни</a:t>
            </a:r>
            <a:endParaRPr lang="ru-RU" sz="1800" b="1" dirty="0" smtClean="0">
              <a:solidFill>
                <a:srgbClr val="FF0000"/>
              </a:solidFill>
              <a:latin typeface="Times New Roman" pitchFamily="18" charset="0"/>
              <a:cs typeface="Times New Roman" pitchFamily="18" charset="0"/>
            </a:endParaRPr>
          </a:p>
        </p:txBody>
      </p:sp>
      <p:pic>
        <p:nvPicPr>
          <p:cNvPr id="5" name="Рисунок 4" descr="i_066.jpg"/>
          <p:cNvPicPr>
            <a:picLocks noChangeAspect="1"/>
          </p:cNvPicPr>
          <p:nvPr/>
        </p:nvPicPr>
        <p:blipFill>
          <a:blip r:embed="rId3" cstate="print"/>
          <a:srcRect t="22581" b="12903"/>
          <a:stretch>
            <a:fillRect/>
          </a:stretch>
        </p:blipFill>
        <p:spPr>
          <a:xfrm>
            <a:off x="1643042" y="142852"/>
            <a:ext cx="6134100" cy="15716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orgievskaya_lenta_1_17085520.jpg"/>
          <p:cNvPicPr>
            <a:picLocks noChangeAspect="1"/>
          </p:cNvPicPr>
          <p:nvPr/>
        </p:nvPicPr>
        <p:blipFill>
          <a:blip r:embed="rId2" cstate="print"/>
          <a:stretch>
            <a:fillRect/>
          </a:stretch>
        </p:blipFill>
        <p:spPr>
          <a:xfrm>
            <a:off x="0" y="4994638"/>
            <a:ext cx="9144000" cy="1863362"/>
          </a:xfrm>
          <a:prstGeom prst="rect">
            <a:avLst/>
          </a:prstGeom>
        </p:spPr>
      </p:pic>
      <p:sp>
        <p:nvSpPr>
          <p:cNvPr id="3" name="Подзаголовок 2"/>
          <p:cNvSpPr>
            <a:spLocks noGrp="1"/>
          </p:cNvSpPr>
          <p:nvPr>
            <p:ph type="subTitle" idx="1"/>
          </p:nvPr>
        </p:nvSpPr>
        <p:spPr>
          <a:xfrm>
            <a:off x="3571836" y="285728"/>
            <a:ext cx="5572164" cy="4143404"/>
          </a:xfrm>
        </p:spPr>
        <p:txBody>
          <a:bodyPr>
            <a:noAutofit/>
          </a:bodyPr>
          <a:lstStyle/>
          <a:p>
            <a:r>
              <a:rPr lang="ru-RU" sz="1800" b="1" dirty="0" smtClean="0">
                <a:solidFill>
                  <a:srgbClr val="FF0000"/>
                </a:solidFill>
                <a:latin typeface="Times New Roman" pitchFamily="18" charset="0"/>
                <a:cs typeface="Times New Roman" pitchFamily="18" charset="0"/>
              </a:rPr>
              <a:t>В тылу, в то время как дедушка совершал подвиг, защищая родину, его жена, как и миллионы советских женщин, в это время совершали подвиг в тылу. Моя бабушка вязала носки и варежки для фронтовиков по ночам в полной темноте на ощупь. А её тётя, верующая жена, совершила подвиг, дав обед постничества. Перед иконой Серафима </a:t>
            </a:r>
            <a:r>
              <a:rPr lang="ru-RU" sz="1800" b="1" dirty="0" err="1" smtClean="0">
                <a:solidFill>
                  <a:srgbClr val="FF0000"/>
                </a:solidFill>
                <a:latin typeface="Times New Roman" pitchFamily="18" charset="0"/>
                <a:cs typeface="Times New Roman" pitchFamily="18" charset="0"/>
              </a:rPr>
              <a:t>Саровского</a:t>
            </a:r>
            <a:r>
              <a:rPr lang="ru-RU" sz="1800" b="1" dirty="0" smtClean="0">
                <a:solidFill>
                  <a:srgbClr val="FF0000"/>
                </a:solidFill>
                <a:latin typeface="Times New Roman" pitchFamily="18" charset="0"/>
                <a:cs typeface="Times New Roman" pitchFamily="18" charset="0"/>
              </a:rPr>
              <a:t> она дала обет не вкушать мяса до конца войны во имя жизни мужчин своего рода. Этот так же тяжело, как и защищать границы своей родины с автоматом в руках. Однажды она забыла о своём обете и нарушила его, в эту же ночь во сне ей явился Серафим </a:t>
            </a:r>
            <a:r>
              <a:rPr lang="ru-RU" sz="1800" b="1" dirty="0" err="1" smtClean="0">
                <a:solidFill>
                  <a:srgbClr val="FF0000"/>
                </a:solidFill>
                <a:latin typeface="Times New Roman" pitchFamily="18" charset="0"/>
                <a:cs typeface="Times New Roman" pitchFamily="18" charset="0"/>
              </a:rPr>
              <a:t>Саровский</a:t>
            </a:r>
            <a:r>
              <a:rPr lang="ru-RU" sz="1800" b="1" dirty="0" smtClean="0">
                <a:solidFill>
                  <a:srgbClr val="FF0000"/>
                </a:solidFill>
                <a:latin typeface="Times New Roman" pitchFamily="18" charset="0"/>
                <a:cs typeface="Times New Roman" pitchFamily="18" charset="0"/>
              </a:rPr>
              <a:t> и напомнил о её обете. Благодаря этому сну она поняла, что её обет принят и угоден Господу. По окончанию войны все мужчины за которых она молилась вернулись домой.    </a:t>
            </a:r>
            <a:endParaRPr lang="ru-RU" sz="1800" b="1" dirty="0">
              <a:solidFill>
                <a:srgbClr val="FF0000"/>
              </a:solidFill>
              <a:latin typeface="Times New Roman" pitchFamily="18" charset="0"/>
              <a:cs typeface="Times New Roman" pitchFamily="18" charset="0"/>
            </a:endParaRPr>
          </a:p>
        </p:txBody>
      </p:sp>
      <p:pic>
        <p:nvPicPr>
          <p:cNvPr id="5" name="Рисунок 4" descr="SAM_0600.JPG"/>
          <p:cNvPicPr>
            <a:picLocks noChangeAspect="1"/>
          </p:cNvPicPr>
          <p:nvPr/>
        </p:nvPicPr>
        <p:blipFill>
          <a:blip r:embed="rId3" cstate="print"/>
          <a:stretch>
            <a:fillRect/>
          </a:stretch>
        </p:blipFill>
        <p:spPr>
          <a:xfrm>
            <a:off x="357158" y="500042"/>
            <a:ext cx="3000378" cy="400050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georgievskaya_lenta_1_17085520.jpg"/>
          <p:cNvPicPr>
            <a:picLocks noChangeAspect="1"/>
          </p:cNvPicPr>
          <p:nvPr/>
        </p:nvPicPr>
        <p:blipFill>
          <a:blip r:embed="rId2" cstate="print"/>
          <a:stretch>
            <a:fillRect/>
          </a:stretch>
        </p:blipFill>
        <p:spPr>
          <a:xfrm>
            <a:off x="0" y="4994638"/>
            <a:ext cx="9144000" cy="1863362"/>
          </a:xfrm>
          <a:prstGeom prst="rect">
            <a:avLst/>
          </a:prstGeom>
        </p:spPr>
      </p:pic>
      <p:sp>
        <p:nvSpPr>
          <p:cNvPr id="3" name="Подзаголовок 2"/>
          <p:cNvSpPr>
            <a:spLocks noGrp="1"/>
          </p:cNvSpPr>
          <p:nvPr>
            <p:ph type="subTitle" idx="1"/>
          </p:nvPr>
        </p:nvSpPr>
        <p:spPr>
          <a:xfrm>
            <a:off x="3929058" y="714356"/>
            <a:ext cx="5072098" cy="4143404"/>
          </a:xfrm>
        </p:spPr>
        <p:txBody>
          <a:bodyPr>
            <a:noAutofit/>
          </a:bodyPr>
          <a:lstStyle/>
          <a:p>
            <a:r>
              <a:rPr lang="ru-RU" sz="1800" b="1" dirty="0" smtClean="0">
                <a:solidFill>
                  <a:srgbClr val="FF0000"/>
                </a:solidFill>
                <a:latin typeface="Times New Roman" pitchFamily="18" charset="0"/>
                <a:cs typeface="Times New Roman" pitchFamily="18" charset="0"/>
              </a:rPr>
              <a:t>После окончания войны дедушка вернулся в г. Алатырь к семье. Как участнику Великой Отечественной  ему был выделен земельный участок, на котором он своими руками построил дом. В 1953 году у дедушки родился долгожданный сын, мой отец. </a:t>
            </a:r>
          </a:p>
          <a:p>
            <a:r>
              <a:rPr lang="ru-RU" sz="1800" b="1" dirty="0" smtClean="0">
                <a:solidFill>
                  <a:srgbClr val="FF0000"/>
                </a:solidFill>
                <a:latin typeface="Times New Roman" pitchFamily="18" charset="0"/>
                <a:cs typeface="Times New Roman" pitchFamily="18" charset="0"/>
              </a:rPr>
              <a:t>Почил дедушка в глубокой старости, не дожив до 99 лет 4 месяца, в тёплой пастели в своём доме. До старости он был крепкий и здоровый мужчина. С войны он вернулся здоровым и невредимым не получив не одного ранения.</a:t>
            </a:r>
          </a:p>
          <a:p>
            <a:r>
              <a:rPr lang="ru-RU" sz="1800" b="1" dirty="0" smtClean="0">
                <a:solidFill>
                  <a:srgbClr val="FF0000"/>
                </a:solidFill>
                <a:latin typeface="Times New Roman" pitchFamily="18" charset="0"/>
                <a:cs typeface="Times New Roman" pitchFamily="18" charset="0"/>
              </a:rPr>
              <a:t> В его доме продолжают жить его потомки.          </a:t>
            </a:r>
            <a:endParaRPr lang="ru-RU" sz="1800" b="1" dirty="0">
              <a:solidFill>
                <a:srgbClr val="FF0000"/>
              </a:solidFill>
              <a:latin typeface="Times New Roman" pitchFamily="18" charset="0"/>
              <a:cs typeface="Times New Roman" pitchFamily="18" charset="0"/>
            </a:endParaRPr>
          </a:p>
        </p:txBody>
      </p:sp>
      <p:pic>
        <p:nvPicPr>
          <p:cNvPr id="5" name="Рисунок 4" descr="SAM_0599.JPG"/>
          <p:cNvPicPr>
            <a:picLocks noChangeAspect="1"/>
          </p:cNvPicPr>
          <p:nvPr/>
        </p:nvPicPr>
        <p:blipFill>
          <a:blip r:embed="rId3" cstate="print"/>
          <a:srcRect l="35156" t="47916" r="23437"/>
          <a:stretch>
            <a:fillRect/>
          </a:stretch>
        </p:blipFill>
        <p:spPr>
          <a:xfrm>
            <a:off x="142844" y="857232"/>
            <a:ext cx="3571868" cy="35718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TotalTime>
  <Words>892</Words>
  <Application>Microsoft Office PowerPoint</Application>
  <PresentationFormat>Экран (4:3)</PresentationFormat>
  <Paragraphs>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ВЕТЕРАНЫ</vt:lpstr>
      <vt:lpstr>Слайд 2</vt:lpstr>
      <vt:lpstr>Слайд 3</vt:lpstr>
      <vt:lpstr>Слайд 4</vt:lpstr>
      <vt:lpstr>Слайд 5</vt:lpstr>
      <vt:lpstr>Слайд 6</vt:lpstr>
      <vt:lpstr>Слайд 7</vt:lpstr>
      <vt:lpstr>Слайд 8</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ВЕТЕРАНЫ</dc:title>
  <dc:creator>Admin</dc:creator>
  <cp:lastModifiedBy>Admin</cp:lastModifiedBy>
  <cp:revision>8</cp:revision>
  <dcterms:created xsi:type="dcterms:W3CDTF">2019-11-30T07:59:58Z</dcterms:created>
  <dcterms:modified xsi:type="dcterms:W3CDTF">2019-11-30T15:41:43Z</dcterms:modified>
</cp:coreProperties>
</file>